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321" r:id="rId2"/>
    <p:sldId id="299" r:id="rId3"/>
    <p:sldId id="301" r:id="rId4"/>
    <p:sldId id="303" r:id="rId5"/>
    <p:sldId id="308" r:id="rId6"/>
    <p:sldId id="263" r:id="rId7"/>
    <p:sldId id="307" r:id="rId8"/>
    <p:sldId id="336" r:id="rId9"/>
    <p:sldId id="332" r:id="rId10"/>
    <p:sldId id="33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86"/>
    <p:restoredTop sz="94703"/>
  </p:normalViewPr>
  <p:slideViewPr>
    <p:cSldViewPr snapToGrid="0" snapToObjects="1">
      <p:cViewPr varScale="1">
        <p:scale>
          <a:sx n="91" d="100"/>
          <a:sy n="91" d="100"/>
        </p:scale>
        <p:origin x="20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1845A0-91F1-4250-B7BF-F689C5892B83}"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HN"/>
        </a:p>
      </dgm:t>
    </dgm:pt>
    <dgm:pt modelId="{0712E251-0032-4AAE-8EFF-2B3857C88051}">
      <dgm:prSet phldrT="[Texto]" custT="1"/>
      <dgm:spPr>
        <a:solidFill>
          <a:schemeClr val="tx1"/>
        </a:solidFill>
      </dgm:spPr>
      <dgm:t>
        <a:bodyPr/>
        <a:lstStyle/>
        <a:p>
          <a:pPr algn="just">
            <a:buFont typeface="+mj-lt"/>
            <a:buAutoNum type="arabicPeriod"/>
          </a:pP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a:t>
          </a:r>
          <a:r>
            <a:rPr lang="es-419" sz="1600" dirty="0" err="1">
              <a:solidFill>
                <a:schemeClr val="bg1"/>
              </a:solidFill>
            </a:rPr>
            <a:t>Supermarket</a:t>
          </a:r>
          <a:r>
            <a:rPr lang="es-419" sz="1600" dirty="0">
              <a:solidFill>
                <a:schemeClr val="bg1"/>
              </a:solidFill>
            </a:rPr>
            <a:t> fue fundado en 1978 y se ha expandido rápidamente en las últimas décadas.</a:t>
          </a:r>
          <a:endParaRPr lang="es-HN" sz="1600" dirty="0">
            <a:solidFill>
              <a:schemeClr val="bg1"/>
            </a:solidFill>
            <a:latin typeface="Times New Roman" panose="02020603050405020304" pitchFamily="18" charset="0"/>
            <a:cs typeface="Times New Roman" panose="02020603050405020304" pitchFamily="18" charset="0"/>
          </a:endParaRPr>
        </a:p>
      </dgm:t>
    </dgm:pt>
    <dgm:pt modelId="{F931ED13-BF3B-4951-8CD8-4A1B79BFCC20}" type="parTrans" cxnId="{477C35DF-8E0B-42AA-8AD1-774CE18A23B3}">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DFB91C25-9C58-4EEE-87F9-9E167B1AD64F}" type="sibTrans" cxnId="{477C35DF-8E0B-42AA-8AD1-774CE18A23B3}">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207544A1-72C7-4FA4-AD5B-833E4284A9B3}">
      <dgm:prSet phldrT="[Texto]" custT="1"/>
      <dgm:spPr>
        <a:solidFill>
          <a:schemeClr val="tx1"/>
        </a:solidFill>
      </dgm:spPr>
      <dgm:t>
        <a:bodyPr/>
        <a:lstStyle/>
        <a:p>
          <a:pPr algn="just">
            <a:buFont typeface="+mj-lt"/>
            <a:buAutoNum type="arabicPeriod"/>
          </a:pPr>
          <a:r>
            <a:rPr lang="es-419" sz="1600" dirty="0">
              <a:solidFill>
                <a:schemeClr val="bg1"/>
              </a:solidFill>
            </a:rPr>
            <a:t>Amazon y </a:t>
          </a: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tienen necesidades complementarias, la cooperación de doble beneficio es en un objetivo para el desarrollo de ambos</a:t>
          </a:r>
          <a:endParaRPr lang="es-HN" sz="1600" dirty="0">
            <a:solidFill>
              <a:schemeClr val="bg1"/>
            </a:solidFill>
            <a:latin typeface="Times New Roman" panose="02020603050405020304" pitchFamily="18" charset="0"/>
            <a:cs typeface="Times New Roman" panose="02020603050405020304" pitchFamily="18" charset="0"/>
          </a:endParaRPr>
        </a:p>
      </dgm:t>
    </dgm:pt>
    <dgm:pt modelId="{AC0ED247-D9D5-413E-93F5-F8EFC07A9194}" type="parTrans" cxnId="{37500DB7-ACC8-4EFC-AF61-A35069408DF9}">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EDBBF77F-F1F8-40A4-80E8-819242305AFE}" type="sibTrans" cxnId="{37500DB7-ACC8-4EFC-AF61-A35069408DF9}">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8390917C-F251-4807-BC68-5AB67D0A2AA1}">
      <dgm:prSet phldrT="[Texto]" custT="1"/>
      <dgm:spPr>
        <a:solidFill>
          <a:schemeClr val="tx1"/>
        </a:solidFill>
      </dgm:spPr>
      <dgm:t>
        <a:bodyPr/>
        <a:lstStyle/>
        <a:p>
          <a:pPr algn="just">
            <a:buFont typeface="+mj-lt"/>
            <a:buAutoNum type="arabicPeriod"/>
          </a:pPr>
          <a:r>
            <a:rPr lang="es-419" sz="1600" dirty="0">
              <a:solidFill>
                <a:schemeClr val="bg1"/>
              </a:solidFill>
            </a:rPr>
            <a:t>Amazon está pagando 13.700 millones de dólares en efectivo por </a:t>
          </a: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Las acciones de Amazon subieron $ 32 y cambiaron a media mañana. </a:t>
          </a:r>
          <a:endParaRPr lang="es-HN" sz="1600" dirty="0">
            <a:solidFill>
              <a:schemeClr val="bg1"/>
            </a:solidFill>
            <a:latin typeface="Times New Roman" panose="02020603050405020304" pitchFamily="18" charset="0"/>
            <a:cs typeface="Times New Roman" panose="02020603050405020304" pitchFamily="18" charset="0"/>
          </a:endParaRPr>
        </a:p>
      </dgm:t>
    </dgm:pt>
    <dgm:pt modelId="{20B130A3-0565-4378-B3B3-A5282A9A4445}" type="parTrans" cxnId="{0FCC4402-5C29-4478-9B3A-27DCD6054401}">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0E130ECD-3304-43A0-BA3B-7419553DD792}" type="sibTrans" cxnId="{0FCC4402-5C29-4478-9B3A-27DCD6054401}">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73B6A784-94AB-466F-921C-4DA99422231C}">
      <dgm:prSet phldrT="[Texto]" custT="1"/>
      <dgm:spPr>
        <a:solidFill>
          <a:schemeClr val="tx1"/>
        </a:solidFill>
      </dgm:spPr>
      <dgm:t>
        <a:bodyPr/>
        <a:lstStyle/>
        <a:p>
          <a:pPr algn="just">
            <a:buFont typeface="+mj-lt"/>
            <a:buAutoNum type="arabicPeriod"/>
          </a:pPr>
          <a:r>
            <a:rPr lang="es-419" sz="1600" dirty="0">
              <a:solidFill>
                <a:schemeClr val="bg1"/>
              </a:solidFill>
            </a:rPr>
            <a:t>Hay 478 millones de acciones en circulación, por lo que la capitalización de mercado de Amazon se ha apreciado en alrededor de $ 15,6 mil millones en la actualidad. </a:t>
          </a:r>
          <a:endParaRPr lang="es-HN" sz="1600" dirty="0">
            <a:solidFill>
              <a:schemeClr val="bg1"/>
            </a:solidFill>
            <a:latin typeface="Times New Roman" panose="02020603050405020304" pitchFamily="18" charset="0"/>
            <a:cs typeface="Times New Roman" panose="02020603050405020304" pitchFamily="18" charset="0"/>
          </a:endParaRPr>
        </a:p>
      </dgm:t>
    </dgm:pt>
    <dgm:pt modelId="{7F579EA5-10A1-4288-9503-E1FC20444EF7}" type="parTrans" cxnId="{BDC5B91B-B4CB-4AB6-8C3B-E1D8B99217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6D8B806A-2657-490E-A055-33B83D55443E}" type="sibTrans" cxnId="{BDC5B91B-B4CB-4AB6-8C3B-E1D8B99217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BA7BFF0C-A561-42EE-B65D-710608EFA848}">
      <dgm:prSet phldrT="[Texto]" custT="1"/>
      <dgm:spPr>
        <a:solidFill>
          <a:schemeClr val="tx1"/>
        </a:solidFill>
      </dgm:spPr>
      <dgm:t>
        <a:bodyPr/>
        <a:lstStyle/>
        <a:p>
          <a:pPr algn="just">
            <a:buFont typeface="+mj-lt"/>
            <a:buAutoNum type="arabicPeriod"/>
          </a:pPr>
          <a:r>
            <a:rPr lang="es-419" sz="1600" dirty="0">
              <a:solidFill>
                <a:schemeClr val="bg1"/>
              </a:solidFill>
            </a:rPr>
            <a:t>Entonces, se podría argumentar que obtienen </a:t>
          </a:r>
          <a:r>
            <a:rPr lang="es-419" sz="1600" dirty="0" err="1">
              <a:solidFill>
                <a:schemeClr val="bg1"/>
              </a:solidFill>
            </a:rPr>
            <a:t>Whole</a:t>
          </a:r>
          <a:r>
            <a:rPr lang="es-419" sz="1600" dirty="0">
              <a:solidFill>
                <a:schemeClr val="bg1"/>
              </a:solidFill>
            </a:rPr>
            <a:t> </a:t>
          </a:r>
          <a:r>
            <a:rPr lang="es-419" sz="1600" dirty="0" err="1">
              <a:solidFill>
                <a:schemeClr val="bg1"/>
              </a:solidFill>
            </a:rPr>
            <a:t>Foods</a:t>
          </a:r>
          <a:r>
            <a:rPr lang="es-419" sz="1600" dirty="0">
              <a:solidFill>
                <a:schemeClr val="bg1"/>
              </a:solidFill>
            </a:rPr>
            <a:t> gratis y también se embolsan $ 1.9 mil millones.</a:t>
          </a:r>
          <a:endParaRPr lang="es-HN" sz="1600" dirty="0">
            <a:solidFill>
              <a:schemeClr val="bg1"/>
            </a:solidFill>
            <a:latin typeface="Times New Roman" panose="02020603050405020304" pitchFamily="18" charset="0"/>
            <a:cs typeface="Times New Roman" panose="02020603050405020304" pitchFamily="18" charset="0"/>
          </a:endParaRPr>
        </a:p>
      </dgm:t>
    </dgm:pt>
    <dgm:pt modelId="{78A3B4CD-C6CD-4E64-A8C9-434ADDABB619}" type="parTrans" cxnId="{4FBA8A7E-F8FF-4CBC-B4ED-4E2C4D02EC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F3C96BB1-B4D3-405B-9F3C-DA78E8325D5D}" type="sibTrans" cxnId="{4FBA8A7E-F8FF-4CBC-B4ED-4E2C4D02EC77}">
      <dgm:prSet/>
      <dgm:spPr/>
      <dgm:t>
        <a:bodyPr/>
        <a:lstStyle/>
        <a:p>
          <a:pPr algn="just"/>
          <a:endParaRPr lang="es-HN" sz="2000">
            <a:latin typeface="Times New Roman" panose="02020603050405020304" pitchFamily="18" charset="0"/>
            <a:cs typeface="Times New Roman" panose="02020603050405020304" pitchFamily="18" charset="0"/>
          </a:endParaRPr>
        </a:p>
      </dgm:t>
    </dgm:pt>
    <dgm:pt modelId="{1B33E0E9-E701-4341-8472-FE9DB78BC8A5}" type="pres">
      <dgm:prSet presAssocID="{221845A0-91F1-4250-B7BF-F689C5892B83}" presName="linear" presStyleCnt="0">
        <dgm:presLayoutVars>
          <dgm:animLvl val="lvl"/>
          <dgm:resizeHandles val="exact"/>
        </dgm:presLayoutVars>
      </dgm:prSet>
      <dgm:spPr/>
    </dgm:pt>
    <dgm:pt modelId="{92229F14-12B2-429A-B74B-E8656032B60D}" type="pres">
      <dgm:prSet presAssocID="{0712E251-0032-4AAE-8EFF-2B3857C88051}" presName="parentText" presStyleLbl="node1" presStyleIdx="0" presStyleCnt="5" custScaleY="60124">
        <dgm:presLayoutVars>
          <dgm:chMax val="0"/>
          <dgm:bulletEnabled val="1"/>
        </dgm:presLayoutVars>
      </dgm:prSet>
      <dgm:spPr/>
    </dgm:pt>
    <dgm:pt modelId="{89A78408-5735-4902-A200-BC5F679D0F10}" type="pres">
      <dgm:prSet presAssocID="{DFB91C25-9C58-4EEE-87F9-9E167B1AD64F}" presName="spacer" presStyleCnt="0"/>
      <dgm:spPr/>
    </dgm:pt>
    <dgm:pt modelId="{F336F99A-5BDC-4FF9-8062-3EB8A5A665E9}" type="pres">
      <dgm:prSet presAssocID="{207544A1-72C7-4FA4-AD5B-833E4284A9B3}" presName="parentText" presStyleLbl="node1" presStyleIdx="1" presStyleCnt="5" custScaleY="55635">
        <dgm:presLayoutVars>
          <dgm:chMax val="0"/>
          <dgm:bulletEnabled val="1"/>
        </dgm:presLayoutVars>
      </dgm:prSet>
      <dgm:spPr/>
    </dgm:pt>
    <dgm:pt modelId="{885084C7-5CBE-4E6D-9F18-21570EA9159A}" type="pres">
      <dgm:prSet presAssocID="{EDBBF77F-F1F8-40A4-80E8-819242305AFE}" presName="spacer" presStyleCnt="0"/>
      <dgm:spPr/>
    </dgm:pt>
    <dgm:pt modelId="{3F1D860B-ED84-4FC1-AF43-5F1FD5936659}" type="pres">
      <dgm:prSet presAssocID="{8390917C-F251-4807-BC68-5AB67D0A2AA1}" presName="parentText" presStyleLbl="node1" presStyleIdx="2" presStyleCnt="5" custScaleY="50898">
        <dgm:presLayoutVars>
          <dgm:chMax val="0"/>
          <dgm:bulletEnabled val="1"/>
        </dgm:presLayoutVars>
      </dgm:prSet>
      <dgm:spPr/>
    </dgm:pt>
    <dgm:pt modelId="{E103296D-4D3C-4A0B-9F8D-4C4D25A26987}" type="pres">
      <dgm:prSet presAssocID="{0E130ECD-3304-43A0-BA3B-7419553DD792}" presName="spacer" presStyleCnt="0"/>
      <dgm:spPr/>
    </dgm:pt>
    <dgm:pt modelId="{87C3E54F-E018-4C23-92E5-EA846A5EC6A9}" type="pres">
      <dgm:prSet presAssocID="{73B6A784-94AB-466F-921C-4DA99422231C}" presName="parentText" presStyleLbl="node1" presStyleIdx="3" presStyleCnt="5" custScaleY="76363">
        <dgm:presLayoutVars>
          <dgm:chMax val="0"/>
          <dgm:bulletEnabled val="1"/>
        </dgm:presLayoutVars>
      </dgm:prSet>
      <dgm:spPr/>
    </dgm:pt>
    <dgm:pt modelId="{A6A25FD7-AD37-4B61-A296-D59565567EC2}" type="pres">
      <dgm:prSet presAssocID="{6D8B806A-2657-490E-A055-33B83D55443E}" presName="spacer" presStyleCnt="0"/>
      <dgm:spPr/>
    </dgm:pt>
    <dgm:pt modelId="{7384EA25-F1CC-473D-AF2F-6054C6154369}" type="pres">
      <dgm:prSet presAssocID="{BA7BFF0C-A561-42EE-B65D-710608EFA848}" presName="parentText" presStyleLbl="node1" presStyleIdx="4" presStyleCnt="5" custScaleY="64292">
        <dgm:presLayoutVars>
          <dgm:chMax val="0"/>
          <dgm:bulletEnabled val="1"/>
        </dgm:presLayoutVars>
      </dgm:prSet>
      <dgm:spPr/>
    </dgm:pt>
  </dgm:ptLst>
  <dgm:cxnLst>
    <dgm:cxn modelId="{0FCC4402-5C29-4478-9B3A-27DCD6054401}" srcId="{221845A0-91F1-4250-B7BF-F689C5892B83}" destId="{8390917C-F251-4807-BC68-5AB67D0A2AA1}" srcOrd="2" destOrd="0" parTransId="{20B130A3-0565-4378-B3B3-A5282A9A4445}" sibTransId="{0E130ECD-3304-43A0-BA3B-7419553DD792}"/>
    <dgm:cxn modelId="{79080512-3946-4ED6-8F60-EF434A78D272}" type="presOf" srcId="{BA7BFF0C-A561-42EE-B65D-710608EFA848}" destId="{7384EA25-F1CC-473D-AF2F-6054C6154369}" srcOrd="0" destOrd="0" presId="urn:microsoft.com/office/officeart/2005/8/layout/vList2"/>
    <dgm:cxn modelId="{BDC5B91B-B4CB-4AB6-8C3B-E1D8B9921777}" srcId="{221845A0-91F1-4250-B7BF-F689C5892B83}" destId="{73B6A784-94AB-466F-921C-4DA99422231C}" srcOrd="3" destOrd="0" parTransId="{7F579EA5-10A1-4288-9503-E1FC20444EF7}" sibTransId="{6D8B806A-2657-490E-A055-33B83D55443E}"/>
    <dgm:cxn modelId="{02B3B720-CB3B-4FDA-86E7-420E4BE472D5}" type="presOf" srcId="{0712E251-0032-4AAE-8EFF-2B3857C88051}" destId="{92229F14-12B2-429A-B74B-E8656032B60D}" srcOrd="0" destOrd="0" presId="urn:microsoft.com/office/officeart/2005/8/layout/vList2"/>
    <dgm:cxn modelId="{8CB64C2D-E14E-496F-A77F-CCC8240B7A5D}" type="presOf" srcId="{8390917C-F251-4807-BC68-5AB67D0A2AA1}" destId="{3F1D860B-ED84-4FC1-AF43-5F1FD5936659}" srcOrd="0" destOrd="0" presId="urn:microsoft.com/office/officeart/2005/8/layout/vList2"/>
    <dgm:cxn modelId="{4FBA8A7E-F8FF-4CBC-B4ED-4E2C4D02EC77}" srcId="{221845A0-91F1-4250-B7BF-F689C5892B83}" destId="{BA7BFF0C-A561-42EE-B65D-710608EFA848}" srcOrd="4" destOrd="0" parTransId="{78A3B4CD-C6CD-4E64-A8C9-434ADDABB619}" sibTransId="{F3C96BB1-B4D3-405B-9F3C-DA78E8325D5D}"/>
    <dgm:cxn modelId="{F5744F91-3D62-46B2-84D9-45C7D384D329}" type="presOf" srcId="{207544A1-72C7-4FA4-AD5B-833E4284A9B3}" destId="{F336F99A-5BDC-4FF9-8062-3EB8A5A665E9}" srcOrd="0" destOrd="0" presId="urn:microsoft.com/office/officeart/2005/8/layout/vList2"/>
    <dgm:cxn modelId="{77AD7FA3-A998-4A45-8574-C478DB4F3095}" type="presOf" srcId="{221845A0-91F1-4250-B7BF-F689C5892B83}" destId="{1B33E0E9-E701-4341-8472-FE9DB78BC8A5}" srcOrd="0" destOrd="0" presId="urn:microsoft.com/office/officeart/2005/8/layout/vList2"/>
    <dgm:cxn modelId="{37500DB7-ACC8-4EFC-AF61-A35069408DF9}" srcId="{221845A0-91F1-4250-B7BF-F689C5892B83}" destId="{207544A1-72C7-4FA4-AD5B-833E4284A9B3}" srcOrd="1" destOrd="0" parTransId="{AC0ED247-D9D5-413E-93F5-F8EFC07A9194}" sibTransId="{EDBBF77F-F1F8-40A4-80E8-819242305AFE}"/>
    <dgm:cxn modelId="{2A320ED0-51BC-423C-A98A-80C81E6BC6DE}" type="presOf" srcId="{73B6A784-94AB-466F-921C-4DA99422231C}" destId="{87C3E54F-E018-4C23-92E5-EA846A5EC6A9}" srcOrd="0" destOrd="0" presId="urn:microsoft.com/office/officeart/2005/8/layout/vList2"/>
    <dgm:cxn modelId="{477C35DF-8E0B-42AA-8AD1-774CE18A23B3}" srcId="{221845A0-91F1-4250-B7BF-F689C5892B83}" destId="{0712E251-0032-4AAE-8EFF-2B3857C88051}" srcOrd="0" destOrd="0" parTransId="{F931ED13-BF3B-4951-8CD8-4A1B79BFCC20}" sibTransId="{DFB91C25-9C58-4EEE-87F9-9E167B1AD64F}"/>
    <dgm:cxn modelId="{4DA1D09E-9B21-4EAE-824E-92795F96B892}" type="presParOf" srcId="{1B33E0E9-E701-4341-8472-FE9DB78BC8A5}" destId="{92229F14-12B2-429A-B74B-E8656032B60D}" srcOrd="0" destOrd="0" presId="urn:microsoft.com/office/officeart/2005/8/layout/vList2"/>
    <dgm:cxn modelId="{4722E3A0-7F07-4F7E-A97B-02D97EFACE13}" type="presParOf" srcId="{1B33E0E9-E701-4341-8472-FE9DB78BC8A5}" destId="{89A78408-5735-4902-A200-BC5F679D0F10}" srcOrd="1" destOrd="0" presId="urn:microsoft.com/office/officeart/2005/8/layout/vList2"/>
    <dgm:cxn modelId="{145A4DAF-BFE3-4785-9C98-2FBAEB5D23C3}" type="presParOf" srcId="{1B33E0E9-E701-4341-8472-FE9DB78BC8A5}" destId="{F336F99A-5BDC-4FF9-8062-3EB8A5A665E9}" srcOrd="2" destOrd="0" presId="urn:microsoft.com/office/officeart/2005/8/layout/vList2"/>
    <dgm:cxn modelId="{CA065267-E034-433B-87DF-F73BEC8AC69A}" type="presParOf" srcId="{1B33E0E9-E701-4341-8472-FE9DB78BC8A5}" destId="{885084C7-5CBE-4E6D-9F18-21570EA9159A}" srcOrd="3" destOrd="0" presId="urn:microsoft.com/office/officeart/2005/8/layout/vList2"/>
    <dgm:cxn modelId="{E608034E-42BC-4BA3-8157-81473576683B}" type="presParOf" srcId="{1B33E0E9-E701-4341-8472-FE9DB78BC8A5}" destId="{3F1D860B-ED84-4FC1-AF43-5F1FD5936659}" srcOrd="4" destOrd="0" presId="urn:microsoft.com/office/officeart/2005/8/layout/vList2"/>
    <dgm:cxn modelId="{3A3A0998-7309-4C94-8D02-AE20E34D435F}" type="presParOf" srcId="{1B33E0E9-E701-4341-8472-FE9DB78BC8A5}" destId="{E103296D-4D3C-4A0B-9F8D-4C4D25A26987}" srcOrd="5" destOrd="0" presId="urn:microsoft.com/office/officeart/2005/8/layout/vList2"/>
    <dgm:cxn modelId="{CDAFB4B2-533D-404D-B205-606294DEC169}" type="presParOf" srcId="{1B33E0E9-E701-4341-8472-FE9DB78BC8A5}" destId="{87C3E54F-E018-4C23-92E5-EA846A5EC6A9}" srcOrd="6" destOrd="0" presId="urn:microsoft.com/office/officeart/2005/8/layout/vList2"/>
    <dgm:cxn modelId="{159F314F-F361-4CD7-9940-938D09017286}" type="presParOf" srcId="{1B33E0E9-E701-4341-8472-FE9DB78BC8A5}" destId="{A6A25FD7-AD37-4B61-A296-D59565567EC2}" srcOrd="7" destOrd="0" presId="urn:microsoft.com/office/officeart/2005/8/layout/vList2"/>
    <dgm:cxn modelId="{1ABC8C3D-645F-428F-9740-5752C7BE91D1}" type="presParOf" srcId="{1B33E0E9-E701-4341-8472-FE9DB78BC8A5}" destId="{7384EA25-F1CC-473D-AF2F-6054C6154369}" srcOrd="8"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2229F14-12B2-429A-B74B-E8656032B60D}">
      <dsp:nvSpPr>
        <dsp:cNvPr id="0" name=""/>
        <dsp:cNvSpPr/>
      </dsp:nvSpPr>
      <dsp:spPr>
        <a:xfrm>
          <a:off x="0" y="424891"/>
          <a:ext cx="4531416" cy="720333"/>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a:t>
          </a:r>
          <a:r>
            <a:rPr lang="es-419" sz="1600" kern="1200" dirty="0" err="1">
              <a:solidFill>
                <a:schemeClr val="bg1"/>
              </a:solidFill>
            </a:rPr>
            <a:t>Supermarket</a:t>
          </a:r>
          <a:r>
            <a:rPr lang="es-419" sz="1600" kern="1200" dirty="0">
              <a:solidFill>
                <a:schemeClr val="bg1"/>
              </a:solidFill>
            </a:rPr>
            <a:t> fue fundado en 1978 y se ha expandido rápidamente en las últimas décadas.</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35164" y="460055"/>
        <a:ext cx="4461088" cy="650005"/>
      </dsp:txXfrm>
    </dsp:sp>
    <dsp:sp modelId="{F336F99A-5BDC-4FF9-8062-3EB8A5A665E9}">
      <dsp:nvSpPr>
        <dsp:cNvPr id="0" name=""/>
        <dsp:cNvSpPr/>
      </dsp:nvSpPr>
      <dsp:spPr>
        <a:xfrm>
          <a:off x="0" y="1329545"/>
          <a:ext cx="4531416" cy="666551"/>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Amazon y </a:t>
          </a: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tienen necesidades complementarias, la cooperación de doble beneficio es en un objetivo para el desarrollo de ambos</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32538" y="1362083"/>
        <a:ext cx="4466340" cy="601475"/>
      </dsp:txXfrm>
    </dsp:sp>
    <dsp:sp modelId="{3F1D860B-ED84-4FC1-AF43-5F1FD5936659}">
      <dsp:nvSpPr>
        <dsp:cNvPr id="0" name=""/>
        <dsp:cNvSpPr/>
      </dsp:nvSpPr>
      <dsp:spPr>
        <a:xfrm>
          <a:off x="0" y="2180417"/>
          <a:ext cx="4531416" cy="609798"/>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Amazon está pagando 13.700 millones de dólares en efectivo por </a:t>
          </a: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Las acciones de Amazon subieron $ 32 y cambiaron a media mañana. </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29768" y="2210185"/>
        <a:ext cx="4471880" cy="550262"/>
      </dsp:txXfrm>
    </dsp:sp>
    <dsp:sp modelId="{87C3E54F-E018-4C23-92E5-EA846A5EC6A9}">
      <dsp:nvSpPr>
        <dsp:cNvPr id="0" name=""/>
        <dsp:cNvSpPr/>
      </dsp:nvSpPr>
      <dsp:spPr>
        <a:xfrm>
          <a:off x="0" y="2974535"/>
          <a:ext cx="4531416" cy="914889"/>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Hay 478 millones de acciones en circulación, por lo que la capitalización de mercado de Amazon se ha apreciado en alrededor de $ 15,6 mil millones en la actualidad. </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44661" y="3019196"/>
        <a:ext cx="4442094" cy="825567"/>
      </dsp:txXfrm>
    </dsp:sp>
    <dsp:sp modelId="{7384EA25-F1CC-473D-AF2F-6054C6154369}">
      <dsp:nvSpPr>
        <dsp:cNvPr id="0" name=""/>
        <dsp:cNvSpPr/>
      </dsp:nvSpPr>
      <dsp:spPr>
        <a:xfrm>
          <a:off x="0" y="4073745"/>
          <a:ext cx="4531416" cy="770269"/>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just" defTabSz="711200">
            <a:lnSpc>
              <a:spcPct val="90000"/>
            </a:lnSpc>
            <a:spcBef>
              <a:spcPct val="0"/>
            </a:spcBef>
            <a:spcAft>
              <a:spcPct val="35000"/>
            </a:spcAft>
            <a:buFont typeface="+mj-lt"/>
            <a:buNone/>
          </a:pPr>
          <a:r>
            <a:rPr lang="es-419" sz="1600" kern="1200" dirty="0">
              <a:solidFill>
                <a:schemeClr val="bg1"/>
              </a:solidFill>
            </a:rPr>
            <a:t>Entonces, se podría argumentar que obtienen </a:t>
          </a:r>
          <a:r>
            <a:rPr lang="es-419" sz="1600" kern="1200" dirty="0" err="1">
              <a:solidFill>
                <a:schemeClr val="bg1"/>
              </a:solidFill>
            </a:rPr>
            <a:t>Whole</a:t>
          </a:r>
          <a:r>
            <a:rPr lang="es-419" sz="1600" kern="1200" dirty="0">
              <a:solidFill>
                <a:schemeClr val="bg1"/>
              </a:solidFill>
            </a:rPr>
            <a:t> </a:t>
          </a:r>
          <a:r>
            <a:rPr lang="es-419" sz="1600" kern="1200" dirty="0" err="1">
              <a:solidFill>
                <a:schemeClr val="bg1"/>
              </a:solidFill>
            </a:rPr>
            <a:t>Foods</a:t>
          </a:r>
          <a:r>
            <a:rPr lang="es-419" sz="1600" kern="1200" dirty="0">
              <a:solidFill>
                <a:schemeClr val="bg1"/>
              </a:solidFill>
            </a:rPr>
            <a:t> gratis y también se embolsan $ 1.9 mil millones.</a:t>
          </a:r>
          <a:endParaRPr lang="es-HN" sz="1600" kern="1200" dirty="0">
            <a:solidFill>
              <a:schemeClr val="bg1"/>
            </a:solidFill>
            <a:latin typeface="Times New Roman" panose="02020603050405020304" pitchFamily="18" charset="0"/>
            <a:cs typeface="Times New Roman" panose="02020603050405020304" pitchFamily="18" charset="0"/>
          </a:endParaRPr>
        </a:p>
      </dsp:txBody>
      <dsp:txXfrm>
        <a:off x="37601" y="4111346"/>
        <a:ext cx="4456214" cy="69506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7716399A-C3B4-8E42-A437-782959B4EDF0}"/>
              </a:ext>
            </a:extLst>
          </p:cNvPr>
          <p:cNvSpPr>
            <a:spLocks noGrp="1"/>
          </p:cNvSpPr>
          <p:nvPr>
            <p:ph type="dt" sz="half" idx="10"/>
          </p:nvPr>
        </p:nvSpPr>
        <p:spPr>
          <a:xfrm>
            <a:off x="838200" y="6356350"/>
            <a:ext cx="2743200" cy="365125"/>
          </a:xfrm>
          <a:prstGeom prst="rect">
            <a:avLst/>
          </a:prstGeom>
        </p:spPr>
        <p:txBody>
          <a:bodyPr/>
          <a:lstStyle/>
          <a:p>
            <a:fld id="{30546A37-CDDE-3E4C-B493-C70B8BB014B0}" type="datetimeFigureOut">
              <a:rPr lang="en-US" smtClean="0"/>
              <a:t>5/21/2022</a:t>
            </a:fld>
            <a:endParaRPr lang="en-US"/>
          </a:p>
        </p:txBody>
      </p:sp>
      <p:sp>
        <p:nvSpPr>
          <p:cNvPr id="5" name="Footer Placeholder 4">
            <a:extLst>
              <a:ext uri="{FF2B5EF4-FFF2-40B4-BE49-F238E27FC236}">
                <a16:creationId xmlns:a16="http://schemas.microsoft.com/office/drawing/2014/main" id="{E655FA00-8599-6F49-A1AA-BFA954FB26DA}"/>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A7EFDB8-B4CA-EC46-92A2-3B75BAD82D80}"/>
              </a:ext>
            </a:extLst>
          </p:cNvPr>
          <p:cNvSpPr>
            <a:spLocks noGrp="1"/>
          </p:cNvSpPr>
          <p:nvPr>
            <p:ph type="sldNum" sz="quarter" idx="12"/>
          </p:nvPr>
        </p:nvSpPr>
        <p:spPr>
          <a:xfrm>
            <a:off x="8610600" y="6356350"/>
            <a:ext cx="2743200" cy="365125"/>
          </a:xfrm>
          <a:prstGeom prst="rect">
            <a:avLst/>
          </a:prstGeom>
        </p:spPr>
        <p:txBody>
          <a:bodyPr/>
          <a:lstStyle/>
          <a:p>
            <a:fld id="{1A527E09-8E17-324A-A50D-C78A0ADF3E54}" type="slidenum">
              <a:rPr lang="en-US" smtClean="0"/>
              <a:t>‹#›</a:t>
            </a:fld>
            <a:endParaRPr lang="en-US"/>
          </a:p>
        </p:txBody>
      </p:sp>
      <p:sp>
        <p:nvSpPr>
          <p:cNvPr id="7" name="Title Placeholder 1">
            <a:extLst>
              <a:ext uri="{FF2B5EF4-FFF2-40B4-BE49-F238E27FC236}">
                <a16:creationId xmlns:a16="http://schemas.microsoft.com/office/drawing/2014/main" id="{667FED4B-5D47-1C48-9970-ED1912F53BB7}"/>
              </a:ext>
            </a:extLst>
          </p:cNvPr>
          <p:cNvSpPr>
            <a:spLocks noGrp="1"/>
          </p:cNvSpPr>
          <p:nvPr>
            <p:ph type="title"/>
          </p:nvPr>
        </p:nvSpPr>
        <p:spPr>
          <a:xfrm>
            <a:off x="838197" y="1893373"/>
            <a:ext cx="6234953" cy="1325563"/>
          </a:xfrm>
          <a:prstGeom prst="rect">
            <a:avLst/>
          </a:prstGeom>
        </p:spPr>
        <p:txBody>
          <a:bodyPr vert="horz" lIns="91440" tIns="45720" rIns="91440" bIns="45720" rtlCol="0" anchor="ctr">
            <a:normAutofit/>
          </a:bodyPr>
          <a:lstStyle/>
          <a:p>
            <a:r>
              <a:rPr lang="en-US" dirty="0" err="1"/>
              <a:t>Título</a:t>
            </a:r>
            <a:r>
              <a:rPr lang="en-US" dirty="0"/>
              <a:t> de </a:t>
            </a:r>
            <a:r>
              <a:rPr lang="en-US" dirty="0" err="1"/>
              <a:t>presentación</a:t>
            </a:r>
            <a:endParaRPr lang="en-US" dirty="0"/>
          </a:p>
        </p:txBody>
      </p:sp>
      <p:sp>
        <p:nvSpPr>
          <p:cNvPr id="8" name="Text Placeholder 2">
            <a:extLst>
              <a:ext uri="{FF2B5EF4-FFF2-40B4-BE49-F238E27FC236}">
                <a16:creationId xmlns:a16="http://schemas.microsoft.com/office/drawing/2014/main" id="{01758F89-E29E-A04E-BB9D-E63DBBF6E9DE}"/>
              </a:ext>
            </a:extLst>
          </p:cNvPr>
          <p:cNvSpPr>
            <a:spLocks noGrp="1"/>
          </p:cNvSpPr>
          <p:nvPr>
            <p:ph idx="1"/>
          </p:nvPr>
        </p:nvSpPr>
        <p:spPr>
          <a:xfrm>
            <a:off x="838198" y="3699388"/>
            <a:ext cx="6234953" cy="1078800"/>
          </a:xfrm>
          <a:prstGeom prst="rect">
            <a:avLst/>
          </a:prstGeom>
        </p:spPr>
        <p:txBody>
          <a:bodyPr vert="horz" lIns="91440" tIns="45720" rIns="91440" bIns="45720" rtlCol="0">
            <a:normAutofit/>
          </a:bodyPr>
          <a:lstStyle>
            <a:lvl1pPr>
              <a:defRPr>
                <a:solidFill>
                  <a:schemeClr val="bg1"/>
                </a:solidFill>
                <a:latin typeface="Arial" panose="020B0604020202020204" pitchFamily="34" charset="0"/>
                <a:cs typeface="Arial" panose="020B0604020202020204" pitchFamily="34" charset="0"/>
              </a:defRPr>
            </a:lvl1pPr>
          </a:lstStyle>
          <a:p>
            <a:pPr lvl="0"/>
            <a:r>
              <a:rPr lang="en-US" dirty="0" err="1"/>
              <a:t>Subtítulo</a:t>
            </a:r>
            <a:r>
              <a:rPr lang="en-US" dirty="0"/>
              <a:t> de la </a:t>
            </a:r>
            <a:r>
              <a:rPr lang="en-US" dirty="0" err="1"/>
              <a:t>presentación</a:t>
            </a:r>
            <a:endParaRPr lang="en-US" dirty="0"/>
          </a:p>
        </p:txBody>
      </p:sp>
    </p:spTree>
    <p:extLst>
      <p:ext uri="{BB962C8B-B14F-4D97-AF65-F5344CB8AC3E}">
        <p14:creationId xmlns:p14="http://schemas.microsoft.com/office/powerpoint/2010/main" val="5939918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DA2FE45B-2A1C-EF4B-B0EE-8FE9C6B9AB49}"/>
              </a:ext>
            </a:extLst>
          </p:cNvPr>
          <p:cNvSpPr>
            <a:spLocks noGrp="1"/>
          </p:cNvSpPr>
          <p:nvPr>
            <p:ph type="title"/>
          </p:nvPr>
        </p:nvSpPr>
        <p:spPr>
          <a:xfrm>
            <a:off x="667871" y="544420"/>
            <a:ext cx="10515600" cy="719604"/>
          </a:xfrm>
          <a:prstGeom prst="rect">
            <a:avLst/>
          </a:prstGeom>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693149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7B117D42-2E53-524D-9F9D-2EFF6B8838D0}"/>
              </a:ext>
            </a:extLst>
          </p:cNvPr>
          <p:cNvSpPr>
            <a:spLocks noGrp="1"/>
          </p:cNvSpPr>
          <p:nvPr>
            <p:ph type="title"/>
          </p:nvPr>
        </p:nvSpPr>
        <p:spPr>
          <a:xfrm>
            <a:off x="667871" y="544420"/>
            <a:ext cx="10515600" cy="719604"/>
          </a:xfrm>
          <a:prstGeom prst="rect">
            <a:avLst/>
          </a:prstGeom>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39114352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Title 8">
            <a:extLst>
              <a:ext uri="{FF2B5EF4-FFF2-40B4-BE49-F238E27FC236}">
                <a16:creationId xmlns:a16="http://schemas.microsoft.com/office/drawing/2014/main" id="{8623E2CE-F626-184D-8256-85732BC678E5}"/>
              </a:ext>
            </a:extLst>
          </p:cNvPr>
          <p:cNvSpPr>
            <a:spLocks noGrp="1"/>
          </p:cNvSpPr>
          <p:nvPr>
            <p:ph type="title"/>
          </p:nvPr>
        </p:nvSpPr>
        <p:spPr>
          <a:xfrm>
            <a:off x="712694" y="2686983"/>
            <a:ext cx="4621306" cy="2064309"/>
          </a:xfrm>
          <a:prstGeom prst="rect">
            <a:avLst/>
          </a:prstGeom>
        </p:spPr>
        <p:txBody>
          <a:bodyPr/>
          <a:lstStyle>
            <a:lvl1pPr>
              <a:defRPr>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16791483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085975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b="1" kern="1200">
          <a:solidFill>
            <a:schemeClr val="bg1"/>
          </a:solidFill>
          <a:latin typeface="Arial" panose="020B0604020202020204" pitchFamily="34" charset="0"/>
          <a:ea typeface="+mj-ea"/>
          <a:cs typeface="Arial" panose="020B06040202020202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bg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9.png"/><Relationship Id="rId4"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E9CA240F-7E37-74EC-5842-44CD80A352C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C56B01-63A5-FA47-8360-9F03099C23C4}"/>
              </a:ext>
            </a:extLst>
          </p:cNvPr>
          <p:cNvSpPr>
            <a:spLocks noGrp="1"/>
          </p:cNvSpPr>
          <p:nvPr>
            <p:ph type="title"/>
          </p:nvPr>
        </p:nvSpPr>
        <p:spPr>
          <a:xfrm>
            <a:off x="440333" y="1616063"/>
            <a:ext cx="10058400" cy="5336214"/>
          </a:xfrm>
          <a:effectLst>
            <a:outerShdw blurRad="50800" dist="38100" dir="2700000" algn="tl" rotWithShape="0">
              <a:prstClr val="black">
                <a:alpha val="40000"/>
              </a:prstClr>
            </a:outerShdw>
          </a:effectLst>
        </p:spPr>
        <p:txBody>
          <a:bodyPr vert="horz" lIns="91440" tIns="45720" rIns="91440" bIns="45720" rtlCol="0" anchor="b">
            <a:normAutofit/>
          </a:bodyPr>
          <a:lstStyle/>
          <a:p>
            <a:pPr>
              <a:lnSpc>
                <a:spcPct val="90000"/>
              </a:lnSpc>
              <a:spcAft>
                <a:spcPts val="600"/>
              </a:spcAft>
            </a:pPr>
            <a:r>
              <a:rPr lang="en-US" sz="3200" b="1" dirty="0"/>
              <a:t>ELABORADO POR:</a:t>
            </a:r>
            <a:r>
              <a:rPr lang="en-US" sz="3200" dirty="0"/>
              <a:t>  </a:t>
            </a:r>
            <a:br>
              <a:rPr lang="en-US" sz="3200" dirty="0"/>
            </a:br>
            <a:br>
              <a:rPr lang="en-US" sz="3200" dirty="0"/>
            </a:br>
            <a:br>
              <a:rPr lang="es-HN" sz="2800" dirty="0">
                <a:effectLst/>
                <a:latin typeface="Segoe UI" panose="020B0502040204020203" pitchFamily="34" charset="0"/>
                <a:ea typeface="Calibri" panose="020F0502020204030204" pitchFamily="34" charset="0"/>
                <a:cs typeface="Arial" panose="020B0604020202020204" pitchFamily="34" charset="0"/>
              </a:rPr>
            </a:br>
            <a:r>
              <a:rPr lang="es-ES" sz="1400" b="1" dirty="0">
                <a:latin typeface="Calibri"/>
                <a:cs typeface="Segoe UI"/>
              </a:rPr>
              <a:t>Gloria Alejandra Fuentes 12113022</a:t>
            </a:r>
            <a:br>
              <a:rPr lang="es-ES" sz="1400" b="1" dirty="0">
                <a:latin typeface="Calibri"/>
                <a:cs typeface="Segoe UI"/>
              </a:rPr>
            </a:br>
            <a:r>
              <a:rPr lang="es-ES" sz="1400" dirty="0">
                <a:latin typeface="Calibri"/>
                <a:cs typeface="Segoe UI"/>
              </a:rPr>
              <a:t>Jose Alfredo Martinez 11523034</a:t>
            </a:r>
            <a:br>
              <a:rPr lang="es-ES" sz="1400" dirty="0"/>
            </a:br>
            <a:r>
              <a:rPr lang="es-ES" sz="1400" b="1" dirty="0">
                <a:latin typeface="Calibri"/>
                <a:cs typeface="Segoe UI"/>
              </a:rPr>
              <a:t>Carlo Menjivar - 21053124</a:t>
            </a:r>
            <a:br>
              <a:rPr lang="es-ES" sz="1400" b="1" dirty="0">
                <a:latin typeface="Calibri"/>
                <a:cs typeface="Segoe UI"/>
              </a:rPr>
            </a:br>
            <a:br>
              <a:rPr lang="en-US" sz="3200" dirty="0"/>
            </a:br>
            <a:br>
              <a:rPr lang="en-US" sz="2500" dirty="0">
                <a:solidFill>
                  <a:srgbClr val="FFFFFF"/>
                </a:solidFill>
                <a:latin typeface="+mj-lt"/>
                <a:cs typeface="+mj-cs"/>
              </a:rPr>
            </a:br>
            <a:endParaRPr lang="en-US" sz="2500" dirty="0">
              <a:solidFill>
                <a:srgbClr val="FFFFFF"/>
              </a:solidFill>
              <a:latin typeface="+mj-lt"/>
              <a:cs typeface="+mj-cs"/>
            </a:endParaRPr>
          </a:p>
        </p:txBody>
      </p:sp>
      <p:sp>
        <p:nvSpPr>
          <p:cNvPr id="16" name="TextBox 15">
            <a:extLst>
              <a:ext uri="{FF2B5EF4-FFF2-40B4-BE49-F238E27FC236}">
                <a16:creationId xmlns:a16="http://schemas.microsoft.com/office/drawing/2014/main" id="{51B1FFB1-3FAC-41BE-B1A3-EB79C3ECF0C4}"/>
              </a:ext>
            </a:extLst>
          </p:cNvPr>
          <p:cNvSpPr txBox="1"/>
          <p:nvPr/>
        </p:nvSpPr>
        <p:spPr>
          <a:xfrm>
            <a:off x="184211" y="719350"/>
            <a:ext cx="11640168" cy="1141146"/>
          </a:xfrm>
          <a:prstGeom prst="rect">
            <a:avLst/>
          </a:prstGeom>
          <a:noFill/>
        </p:spPr>
        <p:txBody>
          <a:bodyPr wrap="square">
            <a:spAutoFit/>
          </a:bodyPr>
          <a:lstStyle/>
          <a:p>
            <a:pPr marL="0" marR="0" algn="ctr" fontAlgn="base">
              <a:lnSpc>
                <a:spcPct val="150000"/>
              </a:lnSpc>
              <a:spcBef>
                <a:spcPts val="0"/>
              </a:spcBef>
              <a:spcAft>
                <a:spcPts val="0"/>
              </a:spcAft>
            </a:pPr>
            <a:r>
              <a:rPr lang="es-419" sz="2400" b="1" dirty="0">
                <a:effectLst/>
                <a:latin typeface="Times New Roman" panose="02020603050405020304" pitchFamily="18" charset="0"/>
                <a:ea typeface="Times New Roman" panose="02020603050405020304" pitchFamily="18" charset="0"/>
                <a:cs typeface="Times New Roman" panose="02020603050405020304" pitchFamily="18" charset="0"/>
              </a:rPr>
              <a:t>AMAZON</a:t>
            </a:r>
            <a:r>
              <a:rPr lang="es-HN" sz="24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fontAlgn="base">
              <a:lnSpc>
                <a:spcPct val="150000"/>
              </a:lnSpc>
              <a:spcBef>
                <a:spcPts val="0"/>
              </a:spcBef>
              <a:spcAft>
                <a:spcPts val="0"/>
              </a:spcAft>
            </a:pPr>
            <a:r>
              <a:rPr lang="es-419" sz="2400" b="1" dirty="0">
                <a:effectLst/>
                <a:latin typeface="Times New Roman" panose="02020603050405020304" pitchFamily="18" charset="0"/>
                <a:ea typeface="Times New Roman" panose="02020603050405020304" pitchFamily="18" charset="0"/>
                <a:cs typeface="Times New Roman" panose="02020603050405020304" pitchFamily="18" charset="0"/>
              </a:rPr>
              <a:t>ANALISIS DE FUSIONES Y ADQUISICIONES</a:t>
            </a:r>
            <a:r>
              <a:rPr lang="es-HN" sz="240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726745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55C00F-696E-4BD1-ABBD-4C2A5B5E98B7}"/>
              </a:ext>
            </a:extLst>
          </p:cNvPr>
          <p:cNvSpPr>
            <a:spLocks noGrp="1"/>
          </p:cNvSpPr>
          <p:nvPr>
            <p:ph type="title"/>
          </p:nvPr>
        </p:nvSpPr>
        <p:spPr>
          <a:xfrm>
            <a:off x="6981825" y="1641752"/>
            <a:ext cx="4391024" cy="1323439"/>
          </a:xfrm>
        </p:spPr>
        <p:txBody>
          <a:bodyPr vert="horz" lIns="91440" tIns="45720" rIns="91440" bIns="45720" rtlCol="0" anchor="t">
            <a:normAutofit fontScale="90000"/>
          </a:bodyPr>
          <a:lstStyle/>
          <a:p>
            <a:r>
              <a:rPr lang="en-US" sz="4000" dirty="0">
                <a:solidFill>
                  <a:schemeClr val="bg1"/>
                </a:solidFill>
                <a:latin typeface="+mj-lt"/>
                <a:cs typeface="+mj-cs"/>
              </a:rPr>
              <a:t>GRACIAS POR SU TIEMPO Y ATENCION!</a:t>
            </a:r>
            <a:br>
              <a:rPr lang="en-US" sz="4000" b="1" kern="1200" dirty="0">
                <a:solidFill>
                  <a:schemeClr val="bg1"/>
                </a:solidFill>
                <a:effectLst/>
                <a:latin typeface="+mj-lt"/>
                <a:ea typeface="+mj-ea"/>
                <a:cs typeface="+mj-cs"/>
              </a:rPr>
            </a:br>
            <a:endParaRPr lang="en-US" sz="4000" kern="1200" dirty="0">
              <a:solidFill>
                <a:schemeClr val="bg1"/>
              </a:solidFill>
              <a:latin typeface="+mj-lt"/>
              <a:ea typeface="+mj-ea"/>
              <a:cs typeface="+mj-cs"/>
            </a:endParaRPr>
          </a:p>
        </p:txBody>
      </p:sp>
      <p:grpSp>
        <p:nvGrpSpPr>
          <p:cNvPr id="13" name="Group 12">
            <a:extLst>
              <a:ext uri="{FF2B5EF4-FFF2-40B4-BE49-F238E27FC236}">
                <a16:creationId xmlns:a16="http://schemas.microsoft.com/office/drawing/2014/main" id="{CC09AFE8-9934-40C0-A058-4008A3B197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160" y="1498600"/>
            <a:ext cx="5260976" cy="4707593"/>
            <a:chOff x="6096000" y="841376"/>
            <a:chExt cx="5260976" cy="4707593"/>
          </a:xfrm>
          <a:effectLst>
            <a:outerShdw blurRad="381000" dist="152400" dir="5400000" algn="ctr" rotWithShape="0">
              <a:srgbClr val="000000">
                <a:alpha val="10000"/>
              </a:srgbClr>
            </a:outerShdw>
          </a:effectLst>
        </p:grpSpPr>
        <p:grpSp>
          <p:nvGrpSpPr>
            <p:cNvPr id="14" name="Group 13">
              <a:extLst>
                <a:ext uri="{FF2B5EF4-FFF2-40B4-BE49-F238E27FC236}">
                  <a16:creationId xmlns:a16="http://schemas.microsoft.com/office/drawing/2014/main" id="{23588ED6-49C5-4EAF-BBCE-DB6B4184D365}"/>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8" name="Freeform: Shape 17">
                <a:extLst>
                  <a:ext uri="{FF2B5EF4-FFF2-40B4-BE49-F238E27FC236}">
                    <a16:creationId xmlns:a16="http://schemas.microsoft.com/office/drawing/2014/main" id="{0149B80A-4A62-4495-AE87-F32755EBDD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438C3DC5-5887-49A9-AABB-A9772488F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5" name="Group 14">
              <a:extLst>
                <a:ext uri="{FF2B5EF4-FFF2-40B4-BE49-F238E27FC236}">
                  <a16:creationId xmlns:a16="http://schemas.microsoft.com/office/drawing/2014/main" id="{5BD695E1-00AC-49AE-93BF-22000734A8F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6" name="Freeform: Shape 15">
                <a:extLst>
                  <a:ext uri="{FF2B5EF4-FFF2-40B4-BE49-F238E27FC236}">
                    <a16:creationId xmlns:a16="http://schemas.microsoft.com/office/drawing/2014/main" id="{F721D808-B8BC-4568-A927-12BC276FBF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7B2886F6-DE07-47C7-840F-22CD86C0D1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4">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4" name="TextBox 3">
            <a:extLst>
              <a:ext uri="{FF2B5EF4-FFF2-40B4-BE49-F238E27FC236}">
                <a16:creationId xmlns:a16="http://schemas.microsoft.com/office/drawing/2014/main" id="{404FDC39-A57E-48B5-859D-5D8B3EE13212}"/>
              </a:ext>
            </a:extLst>
          </p:cNvPr>
          <p:cNvSpPr txBox="1"/>
          <p:nvPr/>
        </p:nvSpPr>
        <p:spPr>
          <a:xfrm>
            <a:off x="6720396" y="2547891"/>
            <a:ext cx="5051394" cy="3052809"/>
          </a:xfrm>
          <a:prstGeom prst="rect">
            <a:avLst/>
          </a:prstGeom>
        </p:spPr>
        <p:txBody>
          <a:bodyPr vert="horz" lIns="91440" tIns="45720" rIns="91440" bIns="45720" rtlCol="0">
            <a:noAutofit/>
          </a:bodyPr>
          <a:lstStyle/>
          <a:p>
            <a:pPr marL="114300" marR="0" lvl="0">
              <a:lnSpc>
                <a:spcPct val="90000"/>
              </a:lnSpc>
              <a:spcBef>
                <a:spcPts val="0"/>
              </a:spcBef>
              <a:spcAft>
                <a:spcPts val="0"/>
              </a:spcAft>
            </a:pPr>
            <a:endParaRPr lang="en-US" sz="1400" dirty="0">
              <a:solidFill>
                <a:schemeClr val="bg1">
                  <a:alpha val="80000"/>
                </a:schemeClr>
              </a:solidFill>
              <a:effectLst/>
            </a:endParaRPr>
          </a:p>
        </p:txBody>
      </p:sp>
      <p:sp>
        <p:nvSpPr>
          <p:cNvPr id="20" name="TextBox 19">
            <a:extLst>
              <a:ext uri="{FF2B5EF4-FFF2-40B4-BE49-F238E27FC236}">
                <a16:creationId xmlns:a16="http://schemas.microsoft.com/office/drawing/2014/main" id="{C41227F5-85FC-3736-62E2-2400BC8D8219}"/>
              </a:ext>
            </a:extLst>
          </p:cNvPr>
          <p:cNvSpPr txBox="1"/>
          <p:nvPr/>
        </p:nvSpPr>
        <p:spPr>
          <a:xfrm>
            <a:off x="9702461" y="6488668"/>
            <a:ext cx="1751597" cy="369332"/>
          </a:xfrm>
          <a:prstGeom prst="rect">
            <a:avLst/>
          </a:prstGeom>
          <a:noFill/>
        </p:spPr>
        <p:txBody>
          <a:bodyPr wrap="square">
            <a:spAutoFit/>
          </a:bodyPr>
          <a:lstStyle/>
          <a:p>
            <a:r>
              <a:rPr lang="es-ES" sz="1800" b="1" dirty="0">
                <a:solidFill>
                  <a:schemeClr val="bg1">
                    <a:lumMod val="95000"/>
                  </a:schemeClr>
                </a:solidFill>
                <a:latin typeface="Calibri"/>
                <a:cs typeface="Segoe UI"/>
              </a:rPr>
              <a:t>Carlo Menjivar </a:t>
            </a:r>
            <a:endParaRPr lang="en-US" dirty="0">
              <a:solidFill>
                <a:schemeClr val="bg1">
                  <a:lumMod val="95000"/>
                </a:schemeClr>
              </a:solidFill>
            </a:endParaRPr>
          </a:p>
        </p:txBody>
      </p:sp>
      <p:pic>
        <p:nvPicPr>
          <p:cNvPr id="5" name="Video 3" title="Woman answering telephones">
            <a:hlinkClick r:id="" action="ppaction://media"/>
            <a:extLst>
              <a:ext uri="{FF2B5EF4-FFF2-40B4-BE49-F238E27FC236}">
                <a16:creationId xmlns:a16="http://schemas.microsoft.com/office/drawing/2014/main" id="{E4027EB1-A368-4452-AE83-006A7D3F4E2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113347" y="2303472"/>
            <a:ext cx="4582457" cy="2577632"/>
          </a:xfrm>
          <a:prstGeom prst="rect">
            <a:avLst/>
          </a:prstGeom>
        </p:spPr>
      </p:pic>
    </p:spTree>
    <p:extLst>
      <p:ext uri="{BB962C8B-B14F-4D97-AF65-F5344CB8AC3E}">
        <p14:creationId xmlns:p14="http://schemas.microsoft.com/office/powerpoint/2010/main" val="1423059127"/>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980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4" name="Rectangle 73">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63745941-F806-4523-A483-19A4BE62C5B3}"/>
              </a:ext>
            </a:extLst>
          </p:cNvPr>
          <p:cNvPicPr>
            <a:picLocks noChangeAspect="1" noChangeArrowheads="1"/>
          </p:cNvPicPr>
          <p:nvPr/>
        </p:nvPicPr>
        <p:blipFill>
          <a:blip r:embed="rId2"/>
          <a:srcRect l="14446" r="14446"/>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76" name="Rectangle 75">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C45FD36-87E0-40A5-8D3F-97306364F2AC}"/>
              </a:ext>
            </a:extLst>
          </p:cNvPr>
          <p:cNvSpPr>
            <a:spLocks noGrp="1"/>
          </p:cNvSpPr>
          <p:nvPr>
            <p:ph type="title"/>
          </p:nvPr>
        </p:nvSpPr>
        <p:spPr>
          <a:xfrm>
            <a:off x="359664" y="1435196"/>
            <a:ext cx="3438144" cy="569571"/>
          </a:xfrm>
        </p:spPr>
        <p:txBody>
          <a:bodyPr vert="horz" lIns="91440" tIns="45720" rIns="91440" bIns="45720" rtlCol="0" anchor="b">
            <a:normAutofit/>
          </a:bodyPr>
          <a:lstStyle/>
          <a:p>
            <a:r>
              <a:rPr lang="en-US" sz="2800" b="1" dirty="0" err="1">
                <a:effectLst/>
                <a:latin typeface="+mj-lt"/>
                <a:cs typeface="+mj-cs"/>
              </a:rPr>
              <a:t>Introducción</a:t>
            </a:r>
            <a:endParaRPr lang="en-US" sz="2800" dirty="0">
              <a:latin typeface="+mj-lt"/>
              <a:cs typeface="+mj-cs"/>
            </a:endParaRPr>
          </a:p>
        </p:txBody>
      </p:sp>
      <p:sp>
        <p:nvSpPr>
          <p:cNvPr id="78" name="Rectangle 77">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80" name="Rectangle 7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924855C2-A12E-434E-A02D-456DF98503AF}"/>
              </a:ext>
            </a:extLst>
          </p:cNvPr>
          <p:cNvSpPr txBox="1"/>
          <p:nvPr/>
        </p:nvSpPr>
        <p:spPr>
          <a:xfrm>
            <a:off x="283035" y="2541564"/>
            <a:ext cx="7681319" cy="4124482"/>
          </a:xfrm>
          <a:prstGeom prst="rect">
            <a:avLst/>
          </a:prstGeom>
        </p:spPr>
        <p:txBody>
          <a:bodyPr vert="horz" lIns="91440" tIns="45720" rIns="91440" bIns="45720" rtlCol="0" anchor="t">
            <a:noAutofit/>
          </a:bodyPr>
          <a:lstStyle/>
          <a:p>
            <a:pPr marL="0" marR="0" algn="just">
              <a:lnSpc>
                <a:spcPct val="150000"/>
              </a:lnSpc>
              <a:spcBef>
                <a:spcPts val="0"/>
              </a:spcBef>
              <a:spcAft>
                <a:spcPts val="0"/>
              </a:spcAft>
            </a:pPr>
            <a:r>
              <a:rPr lang="es-HN" sz="1800" dirty="0">
                <a:effectLst/>
                <a:latin typeface="Times New Roman" panose="02020603050405020304" pitchFamily="18" charset="0"/>
                <a:ea typeface="URWPalladioTOT-Reg"/>
                <a:cs typeface="Times New Roman" panose="02020603050405020304" pitchFamily="18" charset="0"/>
              </a:rPr>
              <a:t>Este informe tiene como primera intención exponer un poco sobre la estrategia de adquisiciones de la empresa Amazon.com, la cual se dedica al comercio electrónico y servicios de computación en la nube, esta se encuentra totalmente diversificada y catalogada en diferentes líneas de productos, dedicada a la venta al por menor siendo la más valiosa del mundo según el índice </a:t>
            </a:r>
            <a:r>
              <a:rPr lang="es-HN" sz="1800" dirty="0" err="1">
                <a:effectLst/>
                <a:latin typeface="Times New Roman" panose="02020603050405020304" pitchFamily="18" charset="0"/>
                <a:ea typeface="URWPalladioTOT-Reg"/>
                <a:cs typeface="Times New Roman" panose="02020603050405020304" pitchFamily="18" charset="0"/>
              </a:rPr>
              <a:t>BrandZ</a:t>
            </a:r>
            <a:r>
              <a:rPr lang="es-HN" sz="1800" dirty="0">
                <a:effectLst/>
                <a:latin typeface="Times New Roman" panose="02020603050405020304" pitchFamily="18" charset="0"/>
                <a:ea typeface="URWPalladioTOT-Reg"/>
                <a:cs typeface="Times New Roman" panose="02020603050405020304" pitchFamily="18" charset="0"/>
              </a:rPr>
              <a: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0"/>
              </a:spcAft>
            </a:pPr>
            <a:r>
              <a:rPr lang="es-HN" sz="1800" dirty="0">
                <a:effectLst/>
                <a:latin typeface="Times New Roman" panose="02020603050405020304" pitchFamily="18" charset="0"/>
                <a:ea typeface="URWPalladioTOT-Reg"/>
                <a:cs typeface="Times New Roman" panose="02020603050405020304" pitchFamily="18" charset="0"/>
              </a:rPr>
              <a:t>Se dan a conocer las dos adquisiciones más grandes realizadas de esta gigante empresa, transacciones millonarias realizadas por la compra de la cadena de supermercados ecológicos </a:t>
            </a:r>
            <a:r>
              <a:rPr lang="es-HN" sz="1800" dirty="0" err="1">
                <a:effectLst/>
                <a:latin typeface="Times New Roman" panose="02020603050405020304" pitchFamily="18" charset="0"/>
                <a:ea typeface="URWPalladioTOT-Reg"/>
                <a:cs typeface="Times New Roman" panose="02020603050405020304" pitchFamily="18" charset="0"/>
              </a:rPr>
              <a:t>Whole</a:t>
            </a:r>
            <a:r>
              <a:rPr lang="es-HN" sz="1800" dirty="0">
                <a:effectLst/>
                <a:latin typeface="Times New Roman" panose="02020603050405020304" pitchFamily="18" charset="0"/>
                <a:ea typeface="URWPalladioTOT-Reg"/>
                <a:cs typeface="Times New Roman" panose="02020603050405020304" pitchFamily="18" charset="0"/>
              </a:rPr>
              <a:t> </a:t>
            </a:r>
            <a:r>
              <a:rPr lang="es-HN" sz="1800" dirty="0" err="1">
                <a:effectLst/>
                <a:latin typeface="Times New Roman" panose="02020603050405020304" pitchFamily="18" charset="0"/>
                <a:ea typeface="URWPalladioTOT-Reg"/>
                <a:cs typeface="Times New Roman" panose="02020603050405020304" pitchFamily="18" charset="0"/>
              </a:rPr>
              <a:t>Foods</a:t>
            </a:r>
            <a:r>
              <a:rPr lang="es-HN" sz="1800" dirty="0">
                <a:effectLst/>
                <a:latin typeface="Times New Roman" panose="02020603050405020304" pitchFamily="18" charset="0"/>
                <a:ea typeface="URWPalladioTOT-Reg"/>
                <a:cs typeface="Times New Roman" panose="02020603050405020304" pitchFamily="18" charset="0"/>
              </a:rPr>
              <a:t> </a:t>
            </a:r>
            <a:r>
              <a:rPr lang="es-HN" sz="1800" dirty="0" err="1">
                <a:effectLst/>
                <a:latin typeface="Times New Roman" panose="02020603050405020304" pitchFamily="18" charset="0"/>
                <a:ea typeface="URWPalladioTOT-Reg"/>
                <a:cs typeface="Times New Roman" panose="02020603050405020304" pitchFamily="18" charset="0"/>
              </a:rPr>
              <a:t>Market</a:t>
            </a:r>
            <a:r>
              <a:rPr lang="es-HN" sz="1800" dirty="0">
                <a:effectLst/>
                <a:latin typeface="Times New Roman" panose="02020603050405020304" pitchFamily="18" charset="0"/>
                <a:ea typeface="URWPalladioTOT-Reg"/>
                <a:cs typeface="Times New Roman" panose="02020603050405020304" pitchFamily="18" charset="0"/>
              </a:rPr>
              <a:t> en 2017 y el estudio cinematográfico Metro-</a:t>
            </a:r>
            <a:r>
              <a:rPr lang="es-HN" sz="1800" dirty="0" err="1">
                <a:effectLst/>
                <a:latin typeface="Times New Roman" panose="02020603050405020304" pitchFamily="18" charset="0"/>
                <a:ea typeface="URWPalladioTOT-Reg"/>
                <a:cs typeface="Times New Roman" panose="02020603050405020304" pitchFamily="18" charset="0"/>
              </a:rPr>
              <a:t>Goldwyn</a:t>
            </a:r>
            <a:r>
              <a:rPr lang="es-HN" sz="1800" dirty="0">
                <a:effectLst/>
                <a:latin typeface="Times New Roman" panose="02020603050405020304" pitchFamily="18" charset="0"/>
                <a:ea typeface="URWPalladioTOT-Reg"/>
                <a:cs typeface="Times New Roman" panose="02020603050405020304" pitchFamily="18" charset="0"/>
              </a:rPr>
              <a:t>-Mayer en 2021.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2" name="TextBox 11">
            <a:extLst>
              <a:ext uri="{FF2B5EF4-FFF2-40B4-BE49-F238E27FC236}">
                <a16:creationId xmlns:a16="http://schemas.microsoft.com/office/drawing/2014/main" id="{8AEC526F-B70E-8985-86F5-39E434236E68}"/>
              </a:ext>
            </a:extLst>
          </p:cNvPr>
          <p:cNvSpPr txBox="1"/>
          <p:nvPr/>
        </p:nvSpPr>
        <p:spPr>
          <a:xfrm>
            <a:off x="9716350" y="6488668"/>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2153000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2" name="Group 11">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20" name="Freeform: Shape 19">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1" name="Freeform: Shape 20">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3" name="Group 12">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4" name="Group 13">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8" name="Freeform: Shape 17">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Freeform: Shape 18">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5" name="Group 14">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16" name="Freeform: Shape 15">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ED89F942-4EEE-4A05-8884-4EFCE3459F93}"/>
              </a:ext>
            </a:extLst>
          </p:cNvPr>
          <p:cNvSpPr>
            <a:spLocks noGrp="1"/>
          </p:cNvSpPr>
          <p:nvPr>
            <p:ph type="title"/>
          </p:nvPr>
        </p:nvSpPr>
        <p:spPr>
          <a:xfrm>
            <a:off x="147494" y="1641752"/>
            <a:ext cx="3335481" cy="3213277"/>
          </a:xfrm>
        </p:spPr>
        <p:txBody>
          <a:bodyPr vert="horz" lIns="91440" tIns="45720" rIns="91440" bIns="45720" rtlCol="0" anchor="t">
            <a:normAutofit/>
          </a:bodyPr>
          <a:lstStyle/>
          <a:p>
            <a:r>
              <a:rPr lang="en-US" sz="4000" b="1" kern="1200" dirty="0">
                <a:solidFill>
                  <a:schemeClr val="tx1"/>
                </a:solidFill>
                <a:effectLst/>
                <a:latin typeface="+mj-lt"/>
                <a:ea typeface="+mj-ea"/>
                <a:cs typeface="+mj-cs"/>
              </a:rPr>
              <a:t>AMAZON.COM</a:t>
            </a:r>
            <a:endParaRPr lang="en-US" sz="4000" kern="1200" dirty="0">
              <a:solidFill>
                <a:schemeClr val="tx1"/>
              </a:solidFill>
              <a:latin typeface="+mj-lt"/>
              <a:ea typeface="+mj-ea"/>
              <a:cs typeface="+mj-cs"/>
            </a:endParaRPr>
          </a:p>
        </p:txBody>
      </p:sp>
      <p:sp>
        <p:nvSpPr>
          <p:cNvPr id="4" name="TextBox 3">
            <a:extLst>
              <a:ext uri="{FF2B5EF4-FFF2-40B4-BE49-F238E27FC236}">
                <a16:creationId xmlns:a16="http://schemas.microsoft.com/office/drawing/2014/main" id="{5E1CA553-A495-4F79-804B-79C1E025E304}"/>
              </a:ext>
            </a:extLst>
          </p:cNvPr>
          <p:cNvSpPr txBox="1"/>
          <p:nvPr/>
        </p:nvSpPr>
        <p:spPr>
          <a:xfrm>
            <a:off x="4572000" y="237636"/>
            <a:ext cx="7619999" cy="6311347"/>
          </a:xfrm>
          <a:prstGeom prst="rect">
            <a:avLst/>
          </a:prstGeom>
        </p:spPr>
        <p:txBody>
          <a:bodyPr vert="horz" lIns="91440" tIns="45720" rIns="91440" bIns="45720" rtlCol="0">
            <a:noAutofit/>
          </a:bodyPr>
          <a:lstStyle/>
          <a:p>
            <a:pPr marL="0" marR="0" algn="just">
              <a:spcBef>
                <a:spcPts val="0"/>
              </a:spcBef>
              <a:spcAft>
                <a:spcPts val="0"/>
              </a:spcAft>
            </a:pPr>
            <a:r>
              <a:rPr lang="es-HN" sz="1600" dirty="0">
                <a:effectLst/>
                <a:latin typeface="Times New Roman" panose="02020603050405020304" pitchFamily="18" charset="0"/>
                <a:ea typeface="URWPalladioTOT-Reg"/>
                <a:cs typeface="Times New Roman" panose="02020603050405020304" pitchFamily="18" charset="0"/>
              </a:rPr>
              <a:t>Amazon fue creado en 1994, en el estado de Washington. En julio de 1995, la compañía vendió su primer libro. En octubre de 1995, la empresa se anunció al público. En 1996, se reincorporó en Delaware. Amazon lanzó su oferta pública inicial de acciones el 15 de mayo de 1997, negociando bajo el símbolo de bolsa AMZN de NASDAQ, a un precio de 18 dólares por </a:t>
            </a:r>
            <a:r>
              <a:rPr lang="es-HN" sz="1600" dirty="0">
                <a:latin typeface="Times New Roman" panose="02020603050405020304" pitchFamily="18" charset="0"/>
                <a:cs typeface="Times New Roman" panose="02020603050405020304" pitchFamily="18" charset="0"/>
              </a:rPr>
              <a:t>acción. </a:t>
            </a:r>
          </a:p>
          <a:p>
            <a:pPr marL="0" marR="0" algn="just">
              <a:spcBef>
                <a:spcPts val="0"/>
              </a:spcBef>
              <a:spcAft>
                <a:spcPts val="0"/>
              </a:spcAft>
            </a:pPr>
            <a:endParaRPr lang="en-US" sz="1600" dirty="0">
              <a:latin typeface="Times New Roman" panose="02020603050405020304" pitchFamily="18" charset="0"/>
              <a:cs typeface="Times New Roman" panose="02020603050405020304" pitchFamily="18" charset="0"/>
            </a:endParaRPr>
          </a:p>
          <a:p>
            <a:r>
              <a:rPr lang="es-HN" sz="1600" dirty="0">
                <a:latin typeface="Times New Roman" panose="02020603050405020304" pitchFamily="18" charset="0"/>
                <a:cs typeface="Times New Roman" panose="02020603050405020304" pitchFamily="18" charset="0"/>
              </a:rPr>
              <a:t>El plan de negocios inicial de Amazon era inusual. No esperaba obtener un beneficio de cuatro a cinco años. Este crecimiento "lento" hizo que los accionistas se quejaran de que la compañía no alcanzara la rentabilidad lo suficientemente rápido como para justificar la inversión o incluso para sobrevivir a largo plazo. Cuando la burbuja de punto </a:t>
            </a:r>
            <a:r>
              <a:rPr lang="es-HN" sz="1600" dirty="0" err="1">
                <a:latin typeface="Times New Roman" panose="02020603050405020304" pitchFamily="18" charset="0"/>
                <a:cs typeface="Times New Roman" panose="02020603050405020304" pitchFamily="18" charset="0"/>
              </a:rPr>
              <a:t>com</a:t>
            </a:r>
            <a:r>
              <a:rPr lang="es-HN" sz="1600" dirty="0">
                <a:latin typeface="Times New Roman" panose="02020603050405020304" pitchFamily="18" charset="0"/>
                <a:cs typeface="Times New Roman" panose="02020603050405020304" pitchFamily="18" charset="0"/>
              </a:rPr>
              <a:t> surgió a comienzos del siglo XXI, destruyendo muchas empresas electrónicas en el proceso, Amazon sobrevivió y creció en la burbuja hasta convertirse en un jugador enorme en las ventas en línea. Finalmente, obtuvo su primer beneficio en el cuarto trimestre de 2001: 5 millones de dólares (es decir, 1¢ por acción), con ingresos superiores a mil millones de dólares. Este margen de beneficio, aunque extremadamente modesto, demostró a los escépticos que el modelo de negocios no convencional de Bezos podría tener éxito.5 En 1999, la revista Time nombró a Bezos como Persona del Año, reconociendo el éxito de la compañía en popularizar las compras en línea.</a:t>
            </a:r>
            <a:endParaRPr lang="en-US" sz="1600" dirty="0">
              <a:latin typeface="Times New Roman" panose="02020603050405020304" pitchFamily="18" charset="0"/>
              <a:cs typeface="Times New Roman" panose="02020603050405020304" pitchFamily="18" charset="0"/>
            </a:endParaRPr>
          </a:p>
          <a:p>
            <a:pPr marL="0" marR="0" algn="just">
              <a:spcBef>
                <a:spcPts val="0"/>
              </a:spcBef>
              <a:spcAft>
                <a:spcPts val="0"/>
              </a:spcAft>
            </a:pPr>
            <a:r>
              <a:rPr lang="es-HN" sz="1600" dirty="0">
                <a:effectLst/>
                <a:latin typeface="Times New Roman" panose="02020603050405020304" pitchFamily="18" charset="0"/>
                <a:ea typeface="URWPalladioTOT-Reg"/>
                <a:cs typeface="Times New Roman" panose="02020603050405020304" pitchFamily="18" charset="0"/>
              </a:rPr>
              <a:t>El 15 de mayo de 2017, Amazon cumple dos décadas desde que empezó a cotizar en el Nasdaq. El valor bursátil de Amazon está próximo a los 460.000 millones de dólares, lo que le coloca como la cuarta más grande del índice S&amp;P 500 entre Microsoft y Facebook.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spcBef>
                <a:spcPts val="0"/>
              </a:spcBef>
              <a:spcAft>
                <a:spcPts val="0"/>
              </a:spcAft>
            </a:pPr>
            <a:r>
              <a:rPr lang="es-HN" sz="1600" dirty="0">
                <a:effectLst/>
                <a:latin typeface="Times New Roman" panose="02020603050405020304" pitchFamily="18" charset="0"/>
                <a:ea typeface="URWPalladioTOT-Reg"/>
                <a:cs typeface="Times New Roman" panose="02020603050405020304" pitchFamily="18" charset="0"/>
              </a:rPr>
              <a:t> En julio de 2021, tras 27 años desde su fundación, Bezos anunció que dejaba de ser el CEO de Amazon.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a:p>
            <a:pPr marR="0">
              <a:spcBef>
                <a:spcPts val="0"/>
              </a:spcBef>
              <a:spcAft>
                <a:spcPts val="600"/>
              </a:spcAft>
            </a:pPr>
            <a:endParaRPr lang="en-US" sz="1600" dirty="0">
              <a:effectLst/>
            </a:endParaRPr>
          </a:p>
        </p:txBody>
      </p:sp>
      <p:sp>
        <p:nvSpPr>
          <p:cNvPr id="22" name="TextBox 21">
            <a:extLst>
              <a:ext uri="{FF2B5EF4-FFF2-40B4-BE49-F238E27FC236}">
                <a16:creationId xmlns:a16="http://schemas.microsoft.com/office/drawing/2014/main" id="{B47DC8DD-A61D-1B1F-F7EC-B1A4ADFC3E64}"/>
              </a:ext>
            </a:extLst>
          </p:cNvPr>
          <p:cNvSpPr txBox="1"/>
          <p:nvPr/>
        </p:nvSpPr>
        <p:spPr>
          <a:xfrm>
            <a:off x="-2" y="6532149"/>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24238540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000">
        <p14:shre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5396781C-32A1-4FDA-A83B-A7FF8C1B1E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itle 1">
            <a:extLst>
              <a:ext uri="{FF2B5EF4-FFF2-40B4-BE49-F238E27FC236}">
                <a16:creationId xmlns:a16="http://schemas.microsoft.com/office/drawing/2014/main" id="{4C2F0996-1AB3-445B-8113-C7A7E875D0D4}"/>
              </a:ext>
            </a:extLst>
          </p:cNvPr>
          <p:cNvSpPr>
            <a:spLocks noGrp="1"/>
          </p:cNvSpPr>
          <p:nvPr>
            <p:ph type="title"/>
          </p:nvPr>
        </p:nvSpPr>
        <p:spPr>
          <a:xfrm>
            <a:off x="4987956" y="348548"/>
            <a:ext cx="6140449" cy="867693"/>
          </a:xfrm>
        </p:spPr>
        <p:txBody>
          <a:bodyPr vert="horz" lIns="91440" tIns="45720" rIns="91440" bIns="45720" rtlCol="0" anchor="t">
            <a:normAutofit/>
          </a:bodyPr>
          <a:lstStyle/>
          <a:p>
            <a:pPr marL="0" marR="0" algn="ctr">
              <a:lnSpc>
                <a:spcPct val="200000"/>
              </a:lnSpc>
              <a:spcBef>
                <a:spcPts val="1000"/>
              </a:spcBef>
              <a:spcAft>
                <a:spcPts val="1000"/>
              </a:spcAft>
            </a:pPr>
            <a:r>
              <a:rPr lang="es-HN" sz="2400" dirty="0">
                <a:solidFill>
                  <a:schemeClr val="bg1"/>
                </a:solidFill>
                <a:latin typeface="Times New Roman" panose="02020603050405020304" pitchFamily="18" charset="0"/>
              </a:rPr>
              <a:t>MISION Y VISION</a:t>
            </a:r>
            <a:endParaRPr lang="en-US" sz="2400" dirty="0">
              <a:solidFill>
                <a:schemeClr val="bg1"/>
              </a:solidFill>
              <a:latin typeface="Times New Roman" panose="02020603050405020304" pitchFamily="18" charset="0"/>
            </a:endParaRPr>
          </a:p>
        </p:txBody>
      </p:sp>
      <p:pic>
        <p:nvPicPr>
          <p:cNvPr id="4098" name="Picture 2" descr="La formulación de un problema es más importante que su solución. |  Investigación de operaciones Univia">
            <a:extLst>
              <a:ext uri="{FF2B5EF4-FFF2-40B4-BE49-F238E27FC236}">
                <a16:creationId xmlns:a16="http://schemas.microsoft.com/office/drawing/2014/main" id="{EBBE085C-693E-4A62-81C8-010F7308095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536" r="13168"/>
          <a:stretch/>
        </p:blipFill>
        <p:spPr bwMode="auto">
          <a:xfrm>
            <a:off x="20" y="10"/>
            <a:ext cx="4546582" cy="6857990"/>
          </a:xfrm>
          <a:custGeom>
            <a:avLst/>
            <a:gdLst/>
            <a:ahLst/>
            <a:cxnLst/>
            <a:rect l="l" t="t" r="r" b="b"/>
            <a:pathLst>
              <a:path w="4546602" h="6858000">
                <a:moveTo>
                  <a:pt x="4221600" y="6662544"/>
                </a:moveTo>
                <a:lnTo>
                  <a:pt x="4210150" y="6683027"/>
                </a:lnTo>
                <a:lnTo>
                  <a:pt x="4207002" y="6702976"/>
                </a:lnTo>
                <a:lnTo>
                  <a:pt x="4207002" y="6702977"/>
                </a:lnTo>
                <a:cubicBezTo>
                  <a:pt x="4207407" y="6716169"/>
                  <a:pt x="4212552" y="6729219"/>
                  <a:pt x="4220838" y="6742553"/>
                </a:cubicBezTo>
                <a:lnTo>
                  <a:pt x="4220839" y="6742555"/>
                </a:lnTo>
                <a:lnTo>
                  <a:pt x="4240316" y="6812062"/>
                </a:lnTo>
                <a:lnTo>
                  <a:pt x="4235543" y="6776800"/>
                </a:lnTo>
                <a:lnTo>
                  <a:pt x="4220839" y="6742555"/>
                </a:lnTo>
                <a:lnTo>
                  <a:pt x="4220838" y="6742552"/>
                </a:lnTo>
                <a:lnTo>
                  <a:pt x="4207002" y="6702976"/>
                </a:lnTo>
                <a:close/>
                <a:moveTo>
                  <a:pt x="4189594" y="6564620"/>
                </a:moveTo>
                <a:lnTo>
                  <a:pt x="4189594" y="6564621"/>
                </a:lnTo>
                <a:cubicBezTo>
                  <a:pt x="4199883" y="6575479"/>
                  <a:pt x="4205977" y="6582147"/>
                  <a:pt x="4212073" y="6588626"/>
                </a:cubicBezTo>
                <a:lnTo>
                  <a:pt x="4228695" y="6625225"/>
                </a:lnTo>
                <a:lnTo>
                  <a:pt x="4221601" y="6662541"/>
                </a:lnTo>
                <a:lnTo>
                  <a:pt x="4221600" y="6662541"/>
                </a:lnTo>
                <a:lnTo>
                  <a:pt x="4221600" y="6662542"/>
                </a:lnTo>
                <a:lnTo>
                  <a:pt x="4221601" y="6662541"/>
                </a:lnTo>
                <a:lnTo>
                  <a:pt x="4228684" y="6645552"/>
                </a:lnTo>
                <a:lnTo>
                  <a:pt x="4228695" y="6625225"/>
                </a:lnTo>
                <a:lnTo>
                  <a:pt x="4228695" y="6625224"/>
                </a:lnTo>
                <a:cubicBezTo>
                  <a:pt x="4226599" y="6611342"/>
                  <a:pt x="4220551" y="6597578"/>
                  <a:pt x="4212073" y="6588625"/>
                </a:cubicBezTo>
                <a:close/>
                <a:moveTo>
                  <a:pt x="4269915" y="6438981"/>
                </a:moveTo>
                <a:lnTo>
                  <a:pt x="4249984" y="6463840"/>
                </a:lnTo>
                <a:lnTo>
                  <a:pt x="4249982" y="6463849"/>
                </a:lnTo>
                <a:lnTo>
                  <a:pt x="4236188" y="6513012"/>
                </a:lnTo>
                <a:lnTo>
                  <a:pt x="4217381" y="6546194"/>
                </a:lnTo>
                <a:lnTo>
                  <a:pt x="4217381" y="6546195"/>
                </a:lnTo>
                <a:lnTo>
                  <a:pt x="4233719" y="6521804"/>
                </a:lnTo>
                <a:lnTo>
                  <a:pt x="4236188" y="6513012"/>
                </a:lnTo>
                <a:lnTo>
                  <a:pt x="4238998" y="6508052"/>
                </a:lnTo>
                <a:lnTo>
                  <a:pt x="4249982" y="6463849"/>
                </a:lnTo>
                <a:lnTo>
                  <a:pt x="4249984" y="6463841"/>
                </a:lnTo>
                <a:cubicBezTo>
                  <a:pt x="4252937" y="6451650"/>
                  <a:pt x="4260413" y="6444077"/>
                  <a:pt x="4269915" y="6438981"/>
                </a:cubicBezTo>
                <a:close/>
                <a:moveTo>
                  <a:pt x="4355914" y="6364769"/>
                </a:moveTo>
                <a:lnTo>
                  <a:pt x="4354607" y="6387910"/>
                </a:lnTo>
                <a:lnTo>
                  <a:pt x="4351952" y="6393385"/>
                </a:lnTo>
                <a:lnTo>
                  <a:pt x="4345189" y="6407332"/>
                </a:lnTo>
                <a:lnTo>
                  <a:pt x="4345189" y="6407333"/>
                </a:lnTo>
                <a:lnTo>
                  <a:pt x="4351952" y="6393385"/>
                </a:lnTo>
                <a:lnTo>
                  <a:pt x="4354608" y="6387910"/>
                </a:lnTo>
                <a:close/>
                <a:moveTo>
                  <a:pt x="4116820" y="4221391"/>
                </a:moveTo>
                <a:lnTo>
                  <a:pt x="4116820" y="4221392"/>
                </a:lnTo>
                <a:cubicBezTo>
                  <a:pt x="4117582" y="4232061"/>
                  <a:pt x="4117772" y="4243873"/>
                  <a:pt x="4122536" y="4253015"/>
                </a:cubicBezTo>
                <a:cubicBezTo>
                  <a:pt x="4134729" y="4277402"/>
                  <a:pt x="4150349" y="4300071"/>
                  <a:pt x="4162352" y="4324646"/>
                </a:cubicBezTo>
                <a:lnTo>
                  <a:pt x="4171306" y="4363891"/>
                </a:lnTo>
                <a:lnTo>
                  <a:pt x="4170544" y="4482004"/>
                </a:lnTo>
                <a:cubicBezTo>
                  <a:pt x="4167876" y="4546776"/>
                  <a:pt x="4167304" y="4612500"/>
                  <a:pt x="4110534" y="4659174"/>
                </a:cubicBezTo>
                <a:cubicBezTo>
                  <a:pt x="4105962" y="4662986"/>
                  <a:pt x="4103294" y="4671176"/>
                  <a:pt x="4102532" y="4677655"/>
                </a:cubicBezTo>
                <a:cubicBezTo>
                  <a:pt x="4098913" y="4707564"/>
                  <a:pt x="4098531" y="4738235"/>
                  <a:pt x="4092625" y="4767764"/>
                </a:cubicBezTo>
                <a:cubicBezTo>
                  <a:pt x="4090244" y="4779575"/>
                  <a:pt x="4089435" y="4790386"/>
                  <a:pt x="4091316" y="4800483"/>
                </a:cubicBezTo>
                <a:lnTo>
                  <a:pt x="4091316" y="4800484"/>
                </a:lnTo>
                <a:cubicBezTo>
                  <a:pt x="4093197" y="4810581"/>
                  <a:pt x="4097770" y="4819964"/>
                  <a:pt x="4106152" y="4828917"/>
                </a:cubicBezTo>
                <a:lnTo>
                  <a:pt x="4128333" y="4863343"/>
                </a:lnTo>
                <a:lnTo>
                  <a:pt x="4135862" y="4889275"/>
                </a:lnTo>
                <a:lnTo>
                  <a:pt x="4134157" y="4912168"/>
                </a:lnTo>
                <a:cubicBezTo>
                  <a:pt x="4132442" y="4919978"/>
                  <a:pt x="4132085" y="4927122"/>
                  <a:pt x="4132755" y="4933805"/>
                </a:cubicBezTo>
                <a:lnTo>
                  <a:pt x="4132755" y="4933806"/>
                </a:lnTo>
                <a:lnTo>
                  <a:pt x="4132757" y="4933810"/>
                </a:lnTo>
                <a:lnTo>
                  <a:pt x="4137514" y="4952673"/>
                </a:lnTo>
                <a:lnTo>
                  <a:pt x="4140307" y="4957453"/>
                </a:lnTo>
                <a:lnTo>
                  <a:pt x="4141585" y="4961456"/>
                </a:lnTo>
                <a:cubicBezTo>
                  <a:pt x="4146096" y="4970097"/>
                  <a:pt x="4151802" y="4978393"/>
                  <a:pt x="4157589" y="4987038"/>
                </a:cubicBezTo>
                <a:cubicBezTo>
                  <a:pt x="4168828" y="5003802"/>
                  <a:pt x="4182926" y="5022853"/>
                  <a:pt x="4184068" y="5041522"/>
                </a:cubicBezTo>
                <a:cubicBezTo>
                  <a:pt x="4184687" y="5052096"/>
                  <a:pt x="4187605" y="5062300"/>
                  <a:pt x="4191284" y="5072376"/>
                </a:cubicBezTo>
                <a:lnTo>
                  <a:pt x="4197188" y="5087444"/>
                </a:lnTo>
                <a:lnTo>
                  <a:pt x="4210215" y="5133220"/>
                </a:lnTo>
                <a:lnTo>
                  <a:pt x="4210217" y="5133225"/>
                </a:lnTo>
                <a:lnTo>
                  <a:pt x="4203501" y="5166113"/>
                </a:lnTo>
                <a:lnTo>
                  <a:pt x="4203501" y="5166114"/>
                </a:lnTo>
                <a:cubicBezTo>
                  <a:pt x="4202739" y="5167638"/>
                  <a:pt x="4203311" y="5169781"/>
                  <a:pt x="4204192" y="5172091"/>
                </a:cubicBezTo>
                <a:lnTo>
                  <a:pt x="4206739" y="5179068"/>
                </a:lnTo>
                <a:lnTo>
                  <a:pt x="4206573" y="5229433"/>
                </a:lnTo>
                <a:lnTo>
                  <a:pt x="4196024" y="5248936"/>
                </a:lnTo>
                <a:lnTo>
                  <a:pt x="4183116" y="5272796"/>
                </a:lnTo>
                <a:cubicBezTo>
                  <a:pt x="4171471" y="5285441"/>
                  <a:pt x="4163765" y="5298595"/>
                  <a:pt x="4159213" y="5312288"/>
                </a:cubicBezTo>
                <a:lnTo>
                  <a:pt x="4158157" y="5321350"/>
                </a:lnTo>
                <a:lnTo>
                  <a:pt x="4155683" y="5326163"/>
                </a:lnTo>
                <a:lnTo>
                  <a:pt x="4154237" y="5355014"/>
                </a:lnTo>
                <a:lnTo>
                  <a:pt x="4154237" y="5355015"/>
                </a:lnTo>
                <a:cubicBezTo>
                  <a:pt x="4154886" y="5364883"/>
                  <a:pt x="4156589" y="5375003"/>
                  <a:pt x="4159113" y="5385385"/>
                </a:cubicBezTo>
                <a:cubicBezTo>
                  <a:pt x="4162352" y="5398722"/>
                  <a:pt x="4164638" y="5412058"/>
                  <a:pt x="4167304" y="5425583"/>
                </a:cubicBezTo>
                <a:cubicBezTo>
                  <a:pt x="4171114" y="5443871"/>
                  <a:pt x="4175116" y="5462352"/>
                  <a:pt x="4178926" y="5480638"/>
                </a:cubicBezTo>
                <a:lnTo>
                  <a:pt x="4183450" y="5507668"/>
                </a:lnTo>
                <a:lnTo>
                  <a:pt x="4172831" y="5531692"/>
                </a:lnTo>
                <a:lnTo>
                  <a:pt x="4172830" y="5531693"/>
                </a:lnTo>
                <a:cubicBezTo>
                  <a:pt x="4165781" y="5537600"/>
                  <a:pt x="4162589" y="5542649"/>
                  <a:pt x="4162685" y="5547578"/>
                </a:cubicBezTo>
                <a:lnTo>
                  <a:pt x="4162685" y="5547579"/>
                </a:lnTo>
                <a:cubicBezTo>
                  <a:pt x="4162780" y="5552508"/>
                  <a:pt x="4166162" y="5557318"/>
                  <a:pt x="4172258" y="5562747"/>
                </a:cubicBezTo>
                <a:cubicBezTo>
                  <a:pt x="4214932" y="5600468"/>
                  <a:pt x="4241603" y="5646190"/>
                  <a:pt x="4243506" y="5704484"/>
                </a:cubicBezTo>
                <a:cubicBezTo>
                  <a:pt x="4243888" y="5716486"/>
                  <a:pt x="4246554" y="5728679"/>
                  <a:pt x="4249412" y="5740489"/>
                </a:cubicBezTo>
                <a:cubicBezTo>
                  <a:pt x="4251127" y="5747729"/>
                  <a:pt x="4253033" y="5756494"/>
                  <a:pt x="4258177" y="5760874"/>
                </a:cubicBezTo>
                <a:cubicBezTo>
                  <a:pt x="4297420" y="5794975"/>
                  <a:pt x="4324663" y="5837458"/>
                  <a:pt x="4346573" y="5883752"/>
                </a:cubicBezTo>
                <a:lnTo>
                  <a:pt x="4346575" y="5883756"/>
                </a:lnTo>
                <a:lnTo>
                  <a:pt x="4364477" y="5935946"/>
                </a:lnTo>
                <a:lnTo>
                  <a:pt x="4364478" y="5935950"/>
                </a:lnTo>
                <a:lnTo>
                  <a:pt x="4360859" y="5993290"/>
                </a:lnTo>
                <a:lnTo>
                  <a:pt x="4360858" y="5993291"/>
                </a:lnTo>
                <a:cubicBezTo>
                  <a:pt x="4359717" y="6004531"/>
                  <a:pt x="4359906" y="6017485"/>
                  <a:pt x="4354382" y="6026440"/>
                </a:cubicBezTo>
                <a:cubicBezTo>
                  <a:pt x="4337045" y="6054825"/>
                  <a:pt x="4318377" y="6082258"/>
                  <a:pt x="4298182" y="6108738"/>
                </a:cubicBezTo>
                <a:cubicBezTo>
                  <a:pt x="4289514" y="6120074"/>
                  <a:pt x="4284561" y="6126884"/>
                  <a:pt x="4284490" y="6133314"/>
                </a:cubicBezTo>
                <a:lnTo>
                  <a:pt x="4284490" y="6133315"/>
                </a:lnTo>
                <a:lnTo>
                  <a:pt x="4288190" y="6143190"/>
                </a:lnTo>
                <a:lnTo>
                  <a:pt x="4300086" y="6155600"/>
                </a:lnTo>
                <a:lnTo>
                  <a:pt x="4300088" y="6155603"/>
                </a:lnTo>
                <a:cubicBezTo>
                  <a:pt x="4322377" y="6175798"/>
                  <a:pt x="4333998" y="6200945"/>
                  <a:pt x="4338759" y="6228757"/>
                </a:cubicBezTo>
                <a:lnTo>
                  <a:pt x="4356096" y="6361540"/>
                </a:lnTo>
                <a:lnTo>
                  <a:pt x="4356096" y="6361539"/>
                </a:lnTo>
                <a:cubicBezTo>
                  <a:pt x="4352476" y="6317151"/>
                  <a:pt x="4346190" y="6272764"/>
                  <a:pt x="4338759" y="6228756"/>
                </a:cubicBezTo>
                <a:cubicBezTo>
                  <a:pt x="4333998" y="6200944"/>
                  <a:pt x="4322377" y="6175797"/>
                  <a:pt x="4300088" y="6155602"/>
                </a:cubicBezTo>
                <a:lnTo>
                  <a:pt x="4300086" y="6155600"/>
                </a:lnTo>
                <a:lnTo>
                  <a:pt x="4284490" y="6133315"/>
                </a:lnTo>
                <a:lnTo>
                  <a:pt x="4298182" y="6108739"/>
                </a:lnTo>
                <a:cubicBezTo>
                  <a:pt x="4318377" y="6082259"/>
                  <a:pt x="4337045" y="6054826"/>
                  <a:pt x="4354382" y="6026441"/>
                </a:cubicBezTo>
                <a:cubicBezTo>
                  <a:pt x="4359906" y="6017486"/>
                  <a:pt x="4359717" y="6004532"/>
                  <a:pt x="4360858" y="5993292"/>
                </a:cubicBezTo>
                <a:lnTo>
                  <a:pt x="4360859" y="5993290"/>
                </a:lnTo>
                <a:lnTo>
                  <a:pt x="4364311" y="5964477"/>
                </a:lnTo>
                <a:lnTo>
                  <a:pt x="4364478" y="5935950"/>
                </a:lnTo>
                <a:lnTo>
                  <a:pt x="4364478" y="5935949"/>
                </a:lnTo>
                <a:lnTo>
                  <a:pt x="4364477" y="5935946"/>
                </a:lnTo>
                <a:lnTo>
                  <a:pt x="4357598" y="5909351"/>
                </a:lnTo>
                <a:lnTo>
                  <a:pt x="4346575" y="5883756"/>
                </a:lnTo>
                <a:lnTo>
                  <a:pt x="4346573" y="5883751"/>
                </a:lnTo>
                <a:cubicBezTo>
                  <a:pt x="4324663" y="5837457"/>
                  <a:pt x="4297420" y="5794974"/>
                  <a:pt x="4258177" y="5760873"/>
                </a:cubicBezTo>
                <a:cubicBezTo>
                  <a:pt x="4253033" y="5756493"/>
                  <a:pt x="4251127" y="5747728"/>
                  <a:pt x="4249412" y="5740488"/>
                </a:cubicBezTo>
                <a:cubicBezTo>
                  <a:pt x="4246554" y="5728678"/>
                  <a:pt x="4243888" y="5716485"/>
                  <a:pt x="4243506" y="5704483"/>
                </a:cubicBezTo>
                <a:cubicBezTo>
                  <a:pt x="4241603" y="5646189"/>
                  <a:pt x="4214932" y="5600467"/>
                  <a:pt x="4172258" y="5562746"/>
                </a:cubicBezTo>
                <a:lnTo>
                  <a:pt x="4162685" y="5547578"/>
                </a:lnTo>
                <a:lnTo>
                  <a:pt x="4172830" y="5531694"/>
                </a:lnTo>
                <a:lnTo>
                  <a:pt x="4172831" y="5531692"/>
                </a:lnTo>
                <a:lnTo>
                  <a:pt x="4181230" y="5520422"/>
                </a:lnTo>
                <a:lnTo>
                  <a:pt x="4183450" y="5507668"/>
                </a:lnTo>
                <a:lnTo>
                  <a:pt x="4183450" y="5507667"/>
                </a:lnTo>
                <a:cubicBezTo>
                  <a:pt x="4183403" y="5498832"/>
                  <a:pt x="4180831" y="5489497"/>
                  <a:pt x="4178926" y="5480637"/>
                </a:cubicBezTo>
                <a:cubicBezTo>
                  <a:pt x="4175116" y="5462351"/>
                  <a:pt x="4171114" y="5443870"/>
                  <a:pt x="4167304" y="5425582"/>
                </a:cubicBezTo>
                <a:cubicBezTo>
                  <a:pt x="4164638" y="5412057"/>
                  <a:pt x="4162352" y="5398721"/>
                  <a:pt x="4159113" y="5385384"/>
                </a:cubicBezTo>
                <a:lnTo>
                  <a:pt x="4154237" y="5355014"/>
                </a:lnTo>
                <a:lnTo>
                  <a:pt x="4158157" y="5321350"/>
                </a:lnTo>
                <a:lnTo>
                  <a:pt x="4183116" y="5272797"/>
                </a:lnTo>
                <a:lnTo>
                  <a:pt x="4196024" y="5248936"/>
                </a:lnTo>
                <a:lnTo>
                  <a:pt x="4206573" y="5229434"/>
                </a:lnTo>
                <a:cubicBezTo>
                  <a:pt x="4210407" y="5213598"/>
                  <a:pt x="4210359" y="5196595"/>
                  <a:pt x="4206739" y="5179068"/>
                </a:cubicBezTo>
                <a:lnTo>
                  <a:pt x="4206739" y="5179067"/>
                </a:lnTo>
                <a:cubicBezTo>
                  <a:pt x="4206263" y="5176876"/>
                  <a:pt x="4205074" y="5174400"/>
                  <a:pt x="4204192" y="5172090"/>
                </a:cubicBezTo>
                <a:lnTo>
                  <a:pt x="4203501" y="5166114"/>
                </a:lnTo>
                <a:lnTo>
                  <a:pt x="4210217" y="5133225"/>
                </a:lnTo>
                <a:lnTo>
                  <a:pt x="4210217" y="5133224"/>
                </a:lnTo>
                <a:lnTo>
                  <a:pt x="4210215" y="5133220"/>
                </a:lnTo>
                <a:lnTo>
                  <a:pt x="4203072" y="5102461"/>
                </a:lnTo>
                <a:lnTo>
                  <a:pt x="4197188" y="5087444"/>
                </a:lnTo>
                <a:lnTo>
                  <a:pt x="4197182" y="5087423"/>
                </a:lnTo>
                <a:cubicBezTo>
                  <a:pt x="4191096" y="5072411"/>
                  <a:pt x="4184997" y="5057381"/>
                  <a:pt x="4184068" y="5041521"/>
                </a:cubicBezTo>
                <a:cubicBezTo>
                  <a:pt x="4182926" y="5022852"/>
                  <a:pt x="4168828" y="5003801"/>
                  <a:pt x="4157589" y="4987037"/>
                </a:cubicBezTo>
                <a:lnTo>
                  <a:pt x="4140307" y="4957453"/>
                </a:lnTo>
                <a:lnTo>
                  <a:pt x="4132757" y="4933810"/>
                </a:lnTo>
                <a:lnTo>
                  <a:pt x="4132755" y="4933805"/>
                </a:lnTo>
                <a:lnTo>
                  <a:pt x="4134157" y="4912169"/>
                </a:lnTo>
                <a:cubicBezTo>
                  <a:pt x="4135919" y="4904359"/>
                  <a:pt x="4136431" y="4896714"/>
                  <a:pt x="4135862" y="4889276"/>
                </a:cubicBezTo>
                <a:lnTo>
                  <a:pt x="4135862" y="4889275"/>
                </a:lnTo>
                <a:lnTo>
                  <a:pt x="4131084" y="4867614"/>
                </a:lnTo>
                <a:lnTo>
                  <a:pt x="4128333" y="4863343"/>
                </a:lnTo>
                <a:lnTo>
                  <a:pt x="4126583" y="4857317"/>
                </a:lnTo>
                <a:cubicBezTo>
                  <a:pt x="4121440" y="4847214"/>
                  <a:pt x="4114439" y="4837703"/>
                  <a:pt x="4106152" y="4828916"/>
                </a:cubicBezTo>
                <a:lnTo>
                  <a:pt x="4091316" y="4800483"/>
                </a:lnTo>
                <a:lnTo>
                  <a:pt x="4092625" y="4767765"/>
                </a:lnTo>
                <a:cubicBezTo>
                  <a:pt x="4098531" y="4738236"/>
                  <a:pt x="4098913" y="4707565"/>
                  <a:pt x="4102532" y="4677656"/>
                </a:cubicBezTo>
                <a:cubicBezTo>
                  <a:pt x="4103294" y="4671177"/>
                  <a:pt x="4105962" y="4662987"/>
                  <a:pt x="4110534" y="4659175"/>
                </a:cubicBezTo>
                <a:cubicBezTo>
                  <a:pt x="4167304" y="4612501"/>
                  <a:pt x="4167876" y="4546777"/>
                  <a:pt x="4170544" y="4482005"/>
                </a:cubicBezTo>
                <a:cubicBezTo>
                  <a:pt x="4172258" y="4442762"/>
                  <a:pt x="4172258" y="4403326"/>
                  <a:pt x="4171306" y="4363891"/>
                </a:cubicBezTo>
                <a:lnTo>
                  <a:pt x="4171306" y="4363890"/>
                </a:lnTo>
                <a:cubicBezTo>
                  <a:pt x="4171114" y="4350554"/>
                  <a:pt x="4168066" y="4336457"/>
                  <a:pt x="4162352" y="4324645"/>
                </a:cubicBezTo>
                <a:cubicBezTo>
                  <a:pt x="4150349" y="4300070"/>
                  <a:pt x="4134729" y="4277401"/>
                  <a:pt x="4122536" y="4253014"/>
                </a:cubicBezTo>
                <a:close/>
                <a:moveTo>
                  <a:pt x="4113010" y="4165383"/>
                </a:moveTo>
                <a:lnTo>
                  <a:pt x="4113010" y="4165384"/>
                </a:lnTo>
                <a:lnTo>
                  <a:pt x="4116915" y="4192388"/>
                </a:lnTo>
                <a:lnTo>
                  <a:pt x="4116915" y="4192387"/>
                </a:lnTo>
                <a:cubicBezTo>
                  <a:pt x="4117011" y="4182767"/>
                  <a:pt x="4116439" y="4173480"/>
                  <a:pt x="4113010" y="4165383"/>
                </a:cubicBezTo>
                <a:close/>
                <a:moveTo>
                  <a:pt x="4100628" y="3885338"/>
                </a:moveTo>
                <a:lnTo>
                  <a:pt x="4100628" y="3885339"/>
                </a:lnTo>
                <a:cubicBezTo>
                  <a:pt x="4110344" y="3897722"/>
                  <a:pt x="4117750" y="3910319"/>
                  <a:pt x="4123009" y="3923125"/>
                </a:cubicBezTo>
                <a:lnTo>
                  <a:pt x="4132513" y="3962160"/>
                </a:lnTo>
                <a:lnTo>
                  <a:pt x="4116821" y="4043838"/>
                </a:lnTo>
                <a:lnTo>
                  <a:pt x="4116820" y="4043839"/>
                </a:lnTo>
                <a:cubicBezTo>
                  <a:pt x="4108057" y="4063842"/>
                  <a:pt x="4102675" y="4083702"/>
                  <a:pt x="4101699" y="4103825"/>
                </a:cubicBezTo>
                <a:lnTo>
                  <a:pt x="4101699" y="4103826"/>
                </a:lnTo>
                <a:lnTo>
                  <a:pt x="4103666" y="4134255"/>
                </a:lnTo>
                <a:lnTo>
                  <a:pt x="4113010" y="4165382"/>
                </a:lnTo>
                <a:lnTo>
                  <a:pt x="4101699" y="4103826"/>
                </a:lnTo>
                <a:lnTo>
                  <a:pt x="4116820" y="4043840"/>
                </a:lnTo>
                <a:lnTo>
                  <a:pt x="4116821" y="4043838"/>
                </a:lnTo>
                <a:lnTo>
                  <a:pt x="4130123" y="4002410"/>
                </a:lnTo>
                <a:lnTo>
                  <a:pt x="4132513" y="3962160"/>
                </a:lnTo>
                <a:lnTo>
                  <a:pt x="4132513" y="3962159"/>
                </a:lnTo>
                <a:cubicBezTo>
                  <a:pt x="4130251" y="3935727"/>
                  <a:pt x="4120060" y="3910104"/>
                  <a:pt x="4100628" y="3885338"/>
                </a:cubicBezTo>
                <a:close/>
                <a:moveTo>
                  <a:pt x="4115391" y="3670561"/>
                </a:moveTo>
                <a:lnTo>
                  <a:pt x="4117820" y="3680164"/>
                </a:lnTo>
                <a:lnTo>
                  <a:pt x="4113772" y="3734837"/>
                </a:lnTo>
                <a:lnTo>
                  <a:pt x="4113772" y="3734838"/>
                </a:lnTo>
                <a:cubicBezTo>
                  <a:pt x="4112820" y="3741316"/>
                  <a:pt x="4111486" y="3749126"/>
                  <a:pt x="4114154" y="3754653"/>
                </a:cubicBezTo>
                <a:lnTo>
                  <a:pt x="4120511" y="3789776"/>
                </a:lnTo>
                <a:lnTo>
                  <a:pt x="4105580" y="3822472"/>
                </a:lnTo>
                <a:cubicBezTo>
                  <a:pt x="4098532" y="3831902"/>
                  <a:pt x="4092912" y="3842046"/>
                  <a:pt x="4091245" y="3852619"/>
                </a:cubicBezTo>
                <a:lnTo>
                  <a:pt x="4091245" y="3852620"/>
                </a:lnTo>
                <a:lnTo>
                  <a:pt x="4092025" y="3868764"/>
                </a:lnTo>
                <a:lnTo>
                  <a:pt x="4100628" y="3885337"/>
                </a:lnTo>
                <a:lnTo>
                  <a:pt x="4091245" y="3852620"/>
                </a:lnTo>
                <a:lnTo>
                  <a:pt x="4105580" y="3822473"/>
                </a:lnTo>
                <a:cubicBezTo>
                  <a:pt x="4113772" y="3811614"/>
                  <a:pt x="4118916" y="3800897"/>
                  <a:pt x="4120511" y="3789777"/>
                </a:cubicBezTo>
                <a:lnTo>
                  <a:pt x="4120511" y="3789776"/>
                </a:lnTo>
                <a:cubicBezTo>
                  <a:pt x="4122107" y="3778655"/>
                  <a:pt x="4120154" y="3767130"/>
                  <a:pt x="4114154" y="3754652"/>
                </a:cubicBezTo>
                <a:lnTo>
                  <a:pt x="4113772" y="3734838"/>
                </a:lnTo>
                <a:lnTo>
                  <a:pt x="4117820" y="3680164"/>
                </a:lnTo>
                <a:lnTo>
                  <a:pt x="4117820" y="3680163"/>
                </a:lnTo>
                <a:close/>
                <a:moveTo>
                  <a:pt x="4185711" y="2836172"/>
                </a:moveTo>
                <a:lnTo>
                  <a:pt x="4177020" y="2848793"/>
                </a:lnTo>
                <a:cubicBezTo>
                  <a:pt x="4172020" y="2865010"/>
                  <a:pt x="4166162" y="2881307"/>
                  <a:pt x="4161416" y="2897785"/>
                </a:cubicBezTo>
                <a:lnTo>
                  <a:pt x="4160387" y="2903551"/>
                </a:lnTo>
                <a:lnTo>
                  <a:pt x="4157113" y="2914328"/>
                </a:lnTo>
                <a:lnTo>
                  <a:pt x="4152482" y="2947859"/>
                </a:lnTo>
                <a:lnTo>
                  <a:pt x="4152481" y="2947862"/>
                </a:lnTo>
                <a:lnTo>
                  <a:pt x="4152481" y="2947863"/>
                </a:lnTo>
                <a:cubicBezTo>
                  <a:pt x="4152112" y="2959157"/>
                  <a:pt x="4153112" y="2970576"/>
                  <a:pt x="4156065" y="2982149"/>
                </a:cubicBezTo>
                <a:lnTo>
                  <a:pt x="4167758" y="3077402"/>
                </a:lnTo>
                <a:lnTo>
                  <a:pt x="4155303" y="3172654"/>
                </a:lnTo>
                <a:cubicBezTo>
                  <a:pt x="4129394" y="3276480"/>
                  <a:pt x="4101962" y="3380305"/>
                  <a:pt x="4107676" y="3489467"/>
                </a:cubicBezTo>
                <a:cubicBezTo>
                  <a:pt x="4108628" y="3507563"/>
                  <a:pt x="4097007" y="3529090"/>
                  <a:pt x="4085577" y="3544713"/>
                </a:cubicBezTo>
                <a:cubicBezTo>
                  <a:pt x="4074719" y="3559668"/>
                  <a:pt x="4068860" y="3566811"/>
                  <a:pt x="4067955" y="3574408"/>
                </a:cubicBezTo>
                <a:lnTo>
                  <a:pt x="4067956" y="3574408"/>
                </a:lnTo>
                <a:lnTo>
                  <a:pt x="4067955" y="3574409"/>
                </a:lnTo>
                <a:cubicBezTo>
                  <a:pt x="4067050" y="3582005"/>
                  <a:pt x="4071099" y="3590054"/>
                  <a:pt x="4080053" y="3606818"/>
                </a:cubicBezTo>
                <a:cubicBezTo>
                  <a:pt x="4084435" y="3614820"/>
                  <a:pt x="4087101" y="3624726"/>
                  <a:pt x="4093579" y="3630633"/>
                </a:cubicBezTo>
                <a:lnTo>
                  <a:pt x="4109452" y="3651926"/>
                </a:lnTo>
                <a:lnTo>
                  <a:pt x="4093579" y="3630632"/>
                </a:lnTo>
                <a:cubicBezTo>
                  <a:pt x="4087101" y="3624725"/>
                  <a:pt x="4084435" y="3614819"/>
                  <a:pt x="4080053" y="3606817"/>
                </a:cubicBezTo>
                <a:cubicBezTo>
                  <a:pt x="4075576" y="3598435"/>
                  <a:pt x="4072325" y="3592232"/>
                  <a:pt x="4070307" y="3587174"/>
                </a:cubicBezTo>
                <a:lnTo>
                  <a:pt x="4067956" y="3574408"/>
                </a:lnTo>
                <a:lnTo>
                  <a:pt x="4073034" y="3562321"/>
                </a:lnTo>
                <a:cubicBezTo>
                  <a:pt x="4075969" y="3557716"/>
                  <a:pt x="4080148" y="3552191"/>
                  <a:pt x="4085577" y="3544714"/>
                </a:cubicBezTo>
                <a:cubicBezTo>
                  <a:pt x="4097007" y="3529091"/>
                  <a:pt x="4108628" y="3507564"/>
                  <a:pt x="4107676" y="3489468"/>
                </a:cubicBezTo>
                <a:cubicBezTo>
                  <a:pt x="4101962" y="3380306"/>
                  <a:pt x="4129394" y="3276481"/>
                  <a:pt x="4155303" y="3172655"/>
                </a:cubicBezTo>
                <a:cubicBezTo>
                  <a:pt x="4163305" y="3140650"/>
                  <a:pt x="4167543" y="3109026"/>
                  <a:pt x="4167758" y="3077402"/>
                </a:cubicBezTo>
                <a:lnTo>
                  <a:pt x="4167758" y="3077401"/>
                </a:lnTo>
                <a:cubicBezTo>
                  <a:pt x="4167972" y="3045777"/>
                  <a:pt x="4164162" y="3014153"/>
                  <a:pt x="4156065" y="2982148"/>
                </a:cubicBezTo>
                <a:lnTo>
                  <a:pt x="4152481" y="2947863"/>
                </a:lnTo>
                <a:lnTo>
                  <a:pt x="4152482" y="2947859"/>
                </a:lnTo>
                <a:lnTo>
                  <a:pt x="4160387" y="2903551"/>
                </a:lnTo>
                <a:lnTo>
                  <a:pt x="4177020" y="2848794"/>
                </a:lnTo>
                <a:cubicBezTo>
                  <a:pt x="4178353" y="2844317"/>
                  <a:pt x="4181639" y="2839983"/>
                  <a:pt x="4185711" y="2836173"/>
                </a:cubicBezTo>
                <a:close/>
                <a:moveTo>
                  <a:pt x="3701225" y="1508458"/>
                </a:moveTo>
                <a:lnTo>
                  <a:pt x="3673131" y="1596214"/>
                </a:lnTo>
                <a:cubicBezTo>
                  <a:pt x="3670654" y="1604979"/>
                  <a:pt x="3672179" y="1615837"/>
                  <a:pt x="3675036" y="1624981"/>
                </a:cubicBezTo>
                <a:cubicBezTo>
                  <a:pt x="3684752" y="1656224"/>
                  <a:pt x="3709137" y="1676037"/>
                  <a:pt x="3731617" y="1697754"/>
                </a:cubicBezTo>
                <a:cubicBezTo>
                  <a:pt x="3741524" y="1707280"/>
                  <a:pt x="3748572" y="1720424"/>
                  <a:pt x="3754286" y="1733189"/>
                </a:cubicBezTo>
                <a:cubicBezTo>
                  <a:pt x="3768957" y="1766336"/>
                  <a:pt x="3782101" y="1800247"/>
                  <a:pt x="3796007" y="1833776"/>
                </a:cubicBezTo>
                <a:cubicBezTo>
                  <a:pt x="3797341" y="1837014"/>
                  <a:pt x="3800770" y="1839680"/>
                  <a:pt x="3803628" y="1842159"/>
                </a:cubicBezTo>
                <a:cubicBezTo>
                  <a:pt x="3833729" y="1866923"/>
                  <a:pt x="3864018" y="1891498"/>
                  <a:pt x="3894119" y="1916455"/>
                </a:cubicBezTo>
                <a:cubicBezTo>
                  <a:pt x="3899833" y="1921217"/>
                  <a:pt x="3904025" y="1928077"/>
                  <a:pt x="3909549" y="1933220"/>
                </a:cubicBezTo>
                <a:cubicBezTo>
                  <a:pt x="3917169" y="1940460"/>
                  <a:pt x="3924410" y="1949604"/>
                  <a:pt x="3933554" y="1953414"/>
                </a:cubicBezTo>
                <a:cubicBezTo>
                  <a:pt x="3962319" y="1965225"/>
                  <a:pt x="3974703" y="1987895"/>
                  <a:pt x="3980037" y="2016470"/>
                </a:cubicBezTo>
                <a:cubicBezTo>
                  <a:pt x="3984990" y="2042571"/>
                  <a:pt x="3989182" y="2068670"/>
                  <a:pt x="3994896" y="2094579"/>
                </a:cubicBezTo>
                <a:cubicBezTo>
                  <a:pt x="4001754" y="2126202"/>
                  <a:pt x="4009184" y="2157637"/>
                  <a:pt x="4017567" y="2188880"/>
                </a:cubicBezTo>
                <a:cubicBezTo>
                  <a:pt x="4021187" y="2202405"/>
                  <a:pt x="4025377" y="2216693"/>
                  <a:pt x="4032807" y="2228315"/>
                </a:cubicBezTo>
                <a:cubicBezTo>
                  <a:pt x="4053382" y="2260891"/>
                  <a:pt x="4067288" y="2295754"/>
                  <a:pt x="4061764" y="2334045"/>
                </a:cubicBezTo>
                <a:cubicBezTo>
                  <a:pt x="4057382" y="2364716"/>
                  <a:pt x="4068622" y="2390435"/>
                  <a:pt x="4086149" y="2409486"/>
                </a:cubicBezTo>
                <a:cubicBezTo>
                  <a:pt x="4094103" y="2418155"/>
                  <a:pt x="4099616" y="2426977"/>
                  <a:pt x="4103250" y="2435913"/>
                </a:cubicBezTo>
                <a:lnTo>
                  <a:pt x="4109081" y="2463018"/>
                </a:lnTo>
                <a:lnTo>
                  <a:pt x="4109080" y="2463031"/>
                </a:lnTo>
                <a:lnTo>
                  <a:pt x="4100439" y="2518262"/>
                </a:lnTo>
                <a:lnTo>
                  <a:pt x="4100438" y="2518264"/>
                </a:lnTo>
                <a:cubicBezTo>
                  <a:pt x="4097771" y="2527790"/>
                  <a:pt x="4096627" y="2536458"/>
                  <a:pt x="4096794" y="2545006"/>
                </a:cubicBezTo>
                <a:lnTo>
                  <a:pt x="4096794" y="2545007"/>
                </a:lnTo>
                <a:cubicBezTo>
                  <a:pt x="4096960" y="2553556"/>
                  <a:pt x="4098437" y="2561986"/>
                  <a:pt x="4101008" y="2571035"/>
                </a:cubicBezTo>
                <a:cubicBezTo>
                  <a:pt x="4113010" y="2612946"/>
                  <a:pt x="4145587" y="2640951"/>
                  <a:pt x="4174162" y="2668002"/>
                </a:cubicBezTo>
                <a:cubicBezTo>
                  <a:pt x="4198547" y="2691055"/>
                  <a:pt x="4212264" y="2716964"/>
                  <a:pt x="4222552" y="2745349"/>
                </a:cubicBezTo>
                <a:lnTo>
                  <a:pt x="4222553" y="2745352"/>
                </a:lnTo>
                <a:lnTo>
                  <a:pt x="4228473" y="2778006"/>
                </a:lnTo>
                <a:lnTo>
                  <a:pt x="4228053" y="2785440"/>
                </a:lnTo>
                <a:lnTo>
                  <a:pt x="4217974" y="2811780"/>
                </a:lnTo>
                <a:lnTo>
                  <a:pt x="4217970" y="2811787"/>
                </a:lnTo>
                <a:lnTo>
                  <a:pt x="4217971" y="2811787"/>
                </a:lnTo>
                <a:lnTo>
                  <a:pt x="4217974" y="2811780"/>
                </a:lnTo>
                <a:lnTo>
                  <a:pt x="4227624" y="2793023"/>
                </a:lnTo>
                <a:lnTo>
                  <a:pt x="4228053" y="2785440"/>
                </a:lnTo>
                <a:lnTo>
                  <a:pt x="4229253" y="2782305"/>
                </a:lnTo>
                <a:lnTo>
                  <a:pt x="4228473" y="2778006"/>
                </a:lnTo>
                <a:lnTo>
                  <a:pt x="4228883" y="2770757"/>
                </a:lnTo>
                <a:lnTo>
                  <a:pt x="4222553" y="2745352"/>
                </a:lnTo>
                <a:lnTo>
                  <a:pt x="4222552" y="2745348"/>
                </a:lnTo>
                <a:cubicBezTo>
                  <a:pt x="4212264" y="2716963"/>
                  <a:pt x="4198547" y="2691054"/>
                  <a:pt x="4174162" y="2668001"/>
                </a:cubicBezTo>
                <a:cubicBezTo>
                  <a:pt x="4145587" y="2640950"/>
                  <a:pt x="4113010" y="2612945"/>
                  <a:pt x="4101008" y="2571034"/>
                </a:cubicBezTo>
                <a:lnTo>
                  <a:pt x="4096794" y="2545007"/>
                </a:lnTo>
                <a:lnTo>
                  <a:pt x="4100438" y="2518265"/>
                </a:lnTo>
                <a:lnTo>
                  <a:pt x="4100439" y="2518262"/>
                </a:lnTo>
                <a:lnTo>
                  <a:pt x="4107019" y="2490551"/>
                </a:lnTo>
                <a:lnTo>
                  <a:pt x="4109080" y="2463031"/>
                </a:lnTo>
                <a:lnTo>
                  <a:pt x="4109082" y="2463019"/>
                </a:lnTo>
                <a:lnTo>
                  <a:pt x="4109081" y="2463018"/>
                </a:lnTo>
                <a:lnTo>
                  <a:pt x="4109082" y="2463018"/>
                </a:lnTo>
                <a:cubicBezTo>
                  <a:pt x="4108200" y="2444777"/>
                  <a:pt x="4102057" y="2426822"/>
                  <a:pt x="4086149" y="2409485"/>
                </a:cubicBezTo>
                <a:cubicBezTo>
                  <a:pt x="4068622" y="2390434"/>
                  <a:pt x="4057382" y="2364715"/>
                  <a:pt x="4061764" y="2334044"/>
                </a:cubicBezTo>
                <a:cubicBezTo>
                  <a:pt x="4067288" y="2295753"/>
                  <a:pt x="4053382" y="2260890"/>
                  <a:pt x="4032807" y="2228314"/>
                </a:cubicBezTo>
                <a:cubicBezTo>
                  <a:pt x="4025377" y="2216692"/>
                  <a:pt x="4021187" y="2202404"/>
                  <a:pt x="4017567" y="2188879"/>
                </a:cubicBezTo>
                <a:cubicBezTo>
                  <a:pt x="4009184" y="2157636"/>
                  <a:pt x="4001754" y="2126201"/>
                  <a:pt x="3994896" y="2094578"/>
                </a:cubicBezTo>
                <a:cubicBezTo>
                  <a:pt x="3989182" y="2068669"/>
                  <a:pt x="3984990" y="2042570"/>
                  <a:pt x="3980037" y="2016469"/>
                </a:cubicBezTo>
                <a:cubicBezTo>
                  <a:pt x="3974703" y="1987894"/>
                  <a:pt x="3962319" y="1965224"/>
                  <a:pt x="3933554" y="1953413"/>
                </a:cubicBezTo>
                <a:cubicBezTo>
                  <a:pt x="3924410" y="1949603"/>
                  <a:pt x="3917169" y="1940459"/>
                  <a:pt x="3909549" y="1933219"/>
                </a:cubicBezTo>
                <a:cubicBezTo>
                  <a:pt x="3904025" y="1928076"/>
                  <a:pt x="3899833" y="1921216"/>
                  <a:pt x="3894119" y="1916454"/>
                </a:cubicBezTo>
                <a:cubicBezTo>
                  <a:pt x="3864018" y="1891497"/>
                  <a:pt x="3833729" y="1866922"/>
                  <a:pt x="3803628" y="1842158"/>
                </a:cubicBezTo>
                <a:cubicBezTo>
                  <a:pt x="3800770" y="1839679"/>
                  <a:pt x="3797341" y="1837013"/>
                  <a:pt x="3796007" y="1833775"/>
                </a:cubicBezTo>
                <a:cubicBezTo>
                  <a:pt x="3782101" y="1800246"/>
                  <a:pt x="3768958" y="1766335"/>
                  <a:pt x="3754286" y="1733188"/>
                </a:cubicBezTo>
                <a:cubicBezTo>
                  <a:pt x="3748572" y="1720423"/>
                  <a:pt x="3741524" y="1707279"/>
                  <a:pt x="3731618" y="1697753"/>
                </a:cubicBezTo>
                <a:cubicBezTo>
                  <a:pt x="3709138" y="1676036"/>
                  <a:pt x="3684752" y="1656223"/>
                  <a:pt x="3675036" y="1624980"/>
                </a:cubicBezTo>
                <a:cubicBezTo>
                  <a:pt x="3672180" y="1615836"/>
                  <a:pt x="3670655" y="1604978"/>
                  <a:pt x="3673132" y="1596213"/>
                </a:cubicBezTo>
                <a:close/>
                <a:moveTo>
                  <a:pt x="3719830" y="1459073"/>
                </a:moveTo>
                <a:lnTo>
                  <a:pt x="3719829" y="1459074"/>
                </a:lnTo>
                <a:lnTo>
                  <a:pt x="3710612" y="1481572"/>
                </a:lnTo>
                <a:close/>
                <a:moveTo>
                  <a:pt x="3739023" y="1268758"/>
                </a:moveTo>
                <a:cubicBezTo>
                  <a:pt x="3739475" y="1275402"/>
                  <a:pt x="3741047" y="1281689"/>
                  <a:pt x="3744190" y="1286070"/>
                </a:cubicBezTo>
                <a:cubicBezTo>
                  <a:pt x="3758763" y="1306930"/>
                  <a:pt x="3765003" y="1328553"/>
                  <a:pt x="3766527" y="1350628"/>
                </a:cubicBezTo>
                <a:lnTo>
                  <a:pt x="3760933" y="1413840"/>
                </a:lnTo>
                <a:lnTo>
                  <a:pt x="3766528" y="1350627"/>
                </a:lnTo>
                <a:cubicBezTo>
                  <a:pt x="3765003" y="1328552"/>
                  <a:pt x="3758764" y="1306930"/>
                  <a:pt x="3744190" y="1286069"/>
                </a:cubicBezTo>
                <a:close/>
                <a:moveTo>
                  <a:pt x="3680752" y="773035"/>
                </a:moveTo>
                <a:lnTo>
                  <a:pt x="3680752" y="773036"/>
                </a:lnTo>
                <a:cubicBezTo>
                  <a:pt x="3683038" y="800277"/>
                  <a:pt x="3686276" y="827330"/>
                  <a:pt x="3688752" y="854380"/>
                </a:cubicBezTo>
                <a:cubicBezTo>
                  <a:pt x="3691038" y="878957"/>
                  <a:pt x="3691800" y="903723"/>
                  <a:pt x="3719805" y="915344"/>
                </a:cubicBezTo>
                <a:cubicBezTo>
                  <a:pt x="3724187" y="917060"/>
                  <a:pt x="3727425" y="922774"/>
                  <a:pt x="3730283" y="927156"/>
                </a:cubicBezTo>
                <a:cubicBezTo>
                  <a:pt x="3774291" y="994786"/>
                  <a:pt x="3773147" y="1030981"/>
                  <a:pt x="3726663" y="1097088"/>
                </a:cubicBezTo>
                <a:cubicBezTo>
                  <a:pt x="3721901" y="1103946"/>
                  <a:pt x="3718471" y="1118614"/>
                  <a:pt x="3722281" y="1123186"/>
                </a:cubicBezTo>
                <a:cubicBezTo>
                  <a:pt x="3738093" y="1142618"/>
                  <a:pt x="3745142" y="1162954"/>
                  <a:pt x="3747000" y="1184029"/>
                </a:cubicBezTo>
                <a:cubicBezTo>
                  <a:pt x="3745142" y="1162954"/>
                  <a:pt x="3738094" y="1142617"/>
                  <a:pt x="3722282" y="1123185"/>
                </a:cubicBezTo>
                <a:cubicBezTo>
                  <a:pt x="3718472" y="1118613"/>
                  <a:pt x="3721902" y="1103945"/>
                  <a:pt x="3726664" y="1097087"/>
                </a:cubicBezTo>
                <a:cubicBezTo>
                  <a:pt x="3773148" y="1030980"/>
                  <a:pt x="3774292" y="994785"/>
                  <a:pt x="3730284" y="927155"/>
                </a:cubicBezTo>
                <a:cubicBezTo>
                  <a:pt x="3727426" y="922773"/>
                  <a:pt x="3724188" y="917059"/>
                  <a:pt x="3719806" y="915343"/>
                </a:cubicBezTo>
                <a:cubicBezTo>
                  <a:pt x="3691800" y="903722"/>
                  <a:pt x="3691038" y="878956"/>
                  <a:pt x="3688752" y="854379"/>
                </a:cubicBezTo>
                <a:close/>
                <a:moveTo>
                  <a:pt x="3736153" y="517851"/>
                </a:moveTo>
                <a:lnTo>
                  <a:pt x="3727235" y="556048"/>
                </a:lnTo>
                <a:cubicBezTo>
                  <a:pt x="3725139" y="564049"/>
                  <a:pt x="3719615" y="572623"/>
                  <a:pt x="3720757" y="580051"/>
                </a:cubicBezTo>
                <a:cubicBezTo>
                  <a:pt x="3724091" y="601579"/>
                  <a:pt x="3721662" y="622201"/>
                  <a:pt x="3717376" y="642538"/>
                </a:cubicBezTo>
                <a:lnTo>
                  <a:pt x="3704853" y="694928"/>
                </a:lnTo>
                <a:lnTo>
                  <a:pt x="3717377" y="642537"/>
                </a:lnTo>
                <a:cubicBezTo>
                  <a:pt x="3721663" y="622201"/>
                  <a:pt x="3724092" y="601578"/>
                  <a:pt x="3720758" y="580050"/>
                </a:cubicBezTo>
                <a:cubicBezTo>
                  <a:pt x="3719616" y="572622"/>
                  <a:pt x="3725140" y="564048"/>
                  <a:pt x="3727236" y="556047"/>
                </a:cubicBezTo>
                <a:close/>
                <a:moveTo>
                  <a:pt x="3749448" y="298169"/>
                </a:moveTo>
                <a:lnTo>
                  <a:pt x="3734666" y="313533"/>
                </a:lnTo>
                <a:lnTo>
                  <a:pt x="3734666" y="313533"/>
                </a:lnTo>
                <a:lnTo>
                  <a:pt x="3734665" y="313534"/>
                </a:lnTo>
                <a:cubicBezTo>
                  <a:pt x="3730473" y="316390"/>
                  <a:pt x="3732759" y="330299"/>
                  <a:pt x="3734093" y="338871"/>
                </a:cubicBezTo>
                <a:lnTo>
                  <a:pt x="3734100" y="338903"/>
                </a:lnTo>
                <a:lnTo>
                  <a:pt x="3744000" y="395640"/>
                </a:lnTo>
                <a:lnTo>
                  <a:pt x="3740190" y="367328"/>
                </a:lnTo>
                <a:lnTo>
                  <a:pt x="3734100" y="338903"/>
                </a:lnTo>
                <a:lnTo>
                  <a:pt x="3734094" y="338870"/>
                </a:lnTo>
                <a:cubicBezTo>
                  <a:pt x="3733427" y="334584"/>
                  <a:pt x="3732522" y="328964"/>
                  <a:pt x="3732308" y="324058"/>
                </a:cubicBezTo>
                <a:lnTo>
                  <a:pt x="3734666" y="313533"/>
                </a:lnTo>
                <a:close/>
                <a:moveTo>
                  <a:pt x="3756993" y="281568"/>
                </a:moveTo>
                <a:lnTo>
                  <a:pt x="3752098" y="295415"/>
                </a:lnTo>
                <a:lnTo>
                  <a:pt x="3752099" y="295415"/>
                </a:lnTo>
                <a:close/>
                <a:moveTo>
                  <a:pt x="3743673" y="24486"/>
                </a:moveTo>
                <a:lnTo>
                  <a:pt x="3741410" y="74129"/>
                </a:lnTo>
                <a:cubicBezTo>
                  <a:pt x="3742333" y="91492"/>
                  <a:pt x="3744643" y="108703"/>
                  <a:pt x="3747334" y="125861"/>
                </a:cubicBezTo>
                <a:lnTo>
                  <a:pt x="3751729" y="153388"/>
                </a:lnTo>
                <a:lnTo>
                  <a:pt x="3760002" y="228944"/>
                </a:lnTo>
                <a:lnTo>
                  <a:pt x="3755543" y="177271"/>
                </a:lnTo>
                <a:lnTo>
                  <a:pt x="3751729" y="153388"/>
                </a:lnTo>
                <a:lnTo>
                  <a:pt x="3751530" y="151569"/>
                </a:lnTo>
                <a:cubicBezTo>
                  <a:pt x="3747300" y="125876"/>
                  <a:pt x="3742795" y="100174"/>
                  <a:pt x="3741411" y="74129"/>
                </a:cubicBezTo>
                <a:close/>
                <a:moveTo>
                  <a:pt x="3741092" y="0"/>
                </a:moveTo>
                <a:lnTo>
                  <a:pt x="4205201" y="0"/>
                </a:lnTo>
                <a:lnTo>
                  <a:pt x="4204073" y="2817"/>
                </a:lnTo>
                <a:cubicBezTo>
                  <a:pt x="4195691" y="21486"/>
                  <a:pt x="4193023" y="43012"/>
                  <a:pt x="4189974" y="63587"/>
                </a:cubicBezTo>
                <a:cubicBezTo>
                  <a:pt x="4184450" y="101308"/>
                  <a:pt x="4181020" y="139219"/>
                  <a:pt x="4176068" y="176939"/>
                </a:cubicBezTo>
                <a:cubicBezTo>
                  <a:pt x="4174924" y="184941"/>
                  <a:pt x="4172830" y="194085"/>
                  <a:pt x="4168066" y="200182"/>
                </a:cubicBezTo>
                <a:cubicBezTo>
                  <a:pt x="4136061" y="241901"/>
                  <a:pt x="4127108" y="292579"/>
                  <a:pt x="4130154" y="340774"/>
                </a:cubicBezTo>
                <a:cubicBezTo>
                  <a:pt x="4132443" y="378686"/>
                  <a:pt x="4134157" y="415835"/>
                  <a:pt x="4130919" y="453364"/>
                </a:cubicBezTo>
                <a:cubicBezTo>
                  <a:pt x="4130727" y="456222"/>
                  <a:pt x="4131109" y="460032"/>
                  <a:pt x="4132633" y="462126"/>
                </a:cubicBezTo>
                <a:cubicBezTo>
                  <a:pt x="4142729" y="475081"/>
                  <a:pt x="4143491" y="488607"/>
                  <a:pt x="4145205" y="505182"/>
                </a:cubicBezTo>
                <a:cubicBezTo>
                  <a:pt x="4147683" y="528615"/>
                  <a:pt x="4145967" y="550141"/>
                  <a:pt x="4141777" y="571860"/>
                </a:cubicBezTo>
                <a:cubicBezTo>
                  <a:pt x="4138729" y="587672"/>
                  <a:pt x="4132443" y="603673"/>
                  <a:pt x="4124440" y="617772"/>
                </a:cubicBezTo>
                <a:cubicBezTo>
                  <a:pt x="4113200" y="637392"/>
                  <a:pt x="4108820" y="656255"/>
                  <a:pt x="4123678" y="674923"/>
                </a:cubicBezTo>
                <a:cubicBezTo>
                  <a:pt x="4139491" y="695116"/>
                  <a:pt x="4133967" y="717977"/>
                  <a:pt x="4134537" y="740268"/>
                </a:cubicBezTo>
                <a:cubicBezTo>
                  <a:pt x="4134729" y="749982"/>
                  <a:pt x="4134347" y="760270"/>
                  <a:pt x="4136823" y="769605"/>
                </a:cubicBezTo>
                <a:cubicBezTo>
                  <a:pt x="4143873" y="796655"/>
                  <a:pt x="4154541" y="822756"/>
                  <a:pt x="4159303" y="850189"/>
                </a:cubicBezTo>
                <a:cubicBezTo>
                  <a:pt x="4161970" y="865430"/>
                  <a:pt x="4157207" y="882384"/>
                  <a:pt x="4153779" y="898198"/>
                </a:cubicBezTo>
                <a:cubicBezTo>
                  <a:pt x="4150159" y="914200"/>
                  <a:pt x="4144635" y="930011"/>
                  <a:pt x="4138919" y="945444"/>
                </a:cubicBezTo>
                <a:cubicBezTo>
                  <a:pt x="4135109" y="955920"/>
                  <a:pt x="4131489" y="967350"/>
                  <a:pt x="4124630" y="975733"/>
                </a:cubicBezTo>
                <a:cubicBezTo>
                  <a:pt x="4109010" y="994785"/>
                  <a:pt x="4106342" y="1014406"/>
                  <a:pt x="4114534" y="1036887"/>
                </a:cubicBezTo>
                <a:cubicBezTo>
                  <a:pt x="4115868" y="1040315"/>
                  <a:pt x="4115868" y="1044315"/>
                  <a:pt x="4116058" y="1048125"/>
                </a:cubicBezTo>
                <a:cubicBezTo>
                  <a:pt x="4120058" y="1109091"/>
                  <a:pt x="4122536" y="1170051"/>
                  <a:pt x="4128632" y="1230633"/>
                </a:cubicBezTo>
                <a:cubicBezTo>
                  <a:pt x="4131109" y="1255206"/>
                  <a:pt x="4141967" y="1278829"/>
                  <a:pt x="4148825" y="1303024"/>
                </a:cubicBezTo>
                <a:cubicBezTo>
                  <a:pt x="4150159" y="1307978"/>
                  <a:pt x="4152255" y="1313504"/>
                  <a:pt x="4151301" y="1318456"/>
                </a:cubicBezTo>
                <a:cubicBezTo>
                  <a:pt x="4141777" y="1372368"/>
                  <a:pt x="4155683" y="1422854"/>
                  <a:pt x="4173972" y="1472575"/>
                </a:cubicBezTo>
                <a:cubicBezTo>
                  <a:pt x="4175878" y="1477717"/>
                  <a:pt x="4175306" y="1484004"/>
                  <a:pt x="4174924" y="1489720"/>
                </a:cubicBezTo>
                <a:cubicBezTo>
                  <a:pt x="4173592" y="1505724"/>
                  <a:pt x="4166924" y="1523059"/>
                  <a:pt x="4170924" y="1537537"/>
                </a:cubicBezTo>
                <a:cubicBezTo>
                  <a:pt x="4181974" y="1576019"/>
                  <a:pt x="4195309" y="1614120"/>
                  <a:pt x="4212073" y="1650317"/>
                </a:cubicBezTo>
                <a:cubicBezTo>
                  <a:pt x="4229028" y="1687086"/>
                  <a:pt x="4243316" y="1721185"/>
                  <a:pt x="4226173" y="1763287"/>
                </a:cubicBezTo>
                <a:cubicBezTo>
                  <a:pt x="4218932" y="1781194"/>
                  <a:pt x="4224076" y="1804816"/>
                  <a:pt x="4225981" y="1825393"/>
                </a:cubicBezTo>
                <a:cubicBezTo>
                  <a:pt x="4227504" y="1840441"/>
                  <a:pt x="4236078" y="1854920"/>
                  <a:pt x="4236078" y="1869780"/>
                </a:cubicBezTo>
                <a:cubicBezTo>
                  <a:pt x="4236078" y="1909408"/>
                  <a:pt x="4246174" y="1944649"/>
                  <a:pt x="4266749" y="1978940"/>
                </a:cubicBezTo>
                <a:cubicBezTo>
                  <a:pt x="4274749" y="1992279"/>
                  <a:pt x="4269416" y="2013043"/>
                  <a:pt x="4271512" y="2030378"/>
                </a:cubicBezTo>
                <a:cubicBezTo>
                  <a:pt x="4273987" y="2048668"/>
                  <a:pt x="4276274" y="2067525"/>
                  <a:pt x="4281800" y="2085054"/>
                </a:cubicBezTo>
                <a:cubicBezTo>
                  <a:pt x="4296278" y="2130393"/>
                  <a:pt x="4312661" y="2175163"/>
                  <a:pt x="4327901" y="2220312"/>
                </a:cubicBezTo>
                <a:cubicBezTo>
                  <a:pt x="4340476" y="2257459"/>
                  <a:pt x="4330569" y="2294039"/>
                  <a:pt x="4325236" y="2330806"/>
                </a:cubicBezTo>
                <a:cubicBezTo>
                  <a:pt x="4321805" y="2353859"/>
                  <a:pt x="4313613" y="2375383"/>
                  <a:pt x="4325807" y="2401292"/>
                </a:cubicBezTo>
                <a:cubicBezTo>
                  <a:pt x="4337427" y="2426059"/>
                  <a:pt x="4334759" y="2457492"/>
                  <a:pt x="4341047" y="2485307"/>
                </a:cubicBezTo>
                <a:cubicBezTo>
                  <a:pt x="4346380" y="2508742"/>
                  <a:pt x="4354954" y="2531409"/>
                  <a:pt x="4363336" y="2554079"/>
                </a:cubicBezTo>
                <a:cubicBezTo>
                  <a:pt x="4374768" y="2584942"/>
                  <a:pt x="4386767" y="2615421"/>
                  <a:pt x="4381054" y="2649143"/>
                </a:cubicBezTo>
                <a:cubicBezTo>
                  <a:pt x="4374575" y="2687436"/>
                  <a:pt x="4398960" y="2713723"/>
                  <a:pt x="4415154" y="2743826"/>
                </a:cubicBezTo>
                <a:cubicBezTo>
                  <a:pt x="4426202" y="2764590"/>
                  <a:pt x="4434395" y="2787259"/>
                  <a:pt x="4441254" y="2809930"/>
                </a:cubicBezTo>
                <a:cubicBezTo>
                  <a:pt x="4450207" y="2840219"/>
                  <a:pt x="4455542" y="2871462"/>
                  <a:pt x="4464304" y="2901943"/>
                </a:cubicBezTo>
                <a:cubicBezTo>
                  <a:pt x="4477448" y="2948047"/>
                  <a:pt x="4487736" y="2994722"/>
                  <a:pt x="4480497" y="3042728"/>
                </a:cubicBezTo>
                <a:cubicBezTo>
                  <a:pt x="4477259" y="3064827"/>
                  <a:pt x="4477448" y="3085403"/>
                  <a:pt x="4482212" y="3107500"/>
                </a:cubicBezTo>
                <a:cubicBezTo>
                  <a:pt x="4490023" y="3143695"/>
                  <a:pt x="4490976" y="3180844"/>
                  <a:pt x="4520122" y="3209993"/>
                </a:cubicBezTo>
                <a:cubicBezTo>
                  <a:pt x="4530410" y="3220280"/>
                  <a:pt x="4533076" y="3238758"/>
                  <a:pt x="4538410" y="3253809"/>
                </a:cubicBezTo>
                <a:cubicBezTo>
                  <a:pt x="4544699" y="3271145"/>
                  <a:pt x="4541459" y="3283908"/>
                  <a:pt x="4523170" y="3293244"/>
                </a:cubicBezTo>
                <a:cubicBezTo>
                  <a:pt x="4514979" y="3297434"/>
                  <a:pt x="4506978" y="3309437"/>
                  <a:pt x="4505643" y="3318771"/>
                </a:cubicBezTo>
                <a:cubicBezTo>
                  <a:pt x="4501643" y="3346776"/>
                  <a:pt x="4507549" y="3372495"/>
                  <a:pt x="4520504" y="3399546"/>
                </a:cubicBezTo>
                <a:cubicBezTo>
                  <a:pt x="4532697" y="3424883"/>
                  <a:pt x="4531362" y="3456508"/>
                  <a:pt x="4536124" y="3485275"/>
                </a:cubicBezTo>
                <a:cubicBezTo>
                  <a:pt x="4539554" y="3505657"/>
                  <a:pt x="4546602" y="3526042"/>
                  <a:pt x="4546602" y="3546617"/>
                </a:cubicBezTo>
                <a:cubicBezTo>
                  <a:pt x="4546602" y="3572146"/>
                  <a:pt x="4540506" y="3597482"/>
                  <a:pt x="4538221" y="3623201"/>
                </a:cubicBezTo>
                <a:cubicBezTo>
                  <a:pt x="4536316" y="3643204"/>
                  <a:pt x="4537079" y="3663589"/>
                  <a:pt x="4534792" y="3683591"/>
                </a:cubicBezTo>
                <a:cubicBezTo>
                  <a:pt x="4533076" y="3699976"/>
                  <a:pt x="4528696" y="3716168"/>
                  <a:pt x="4525077" y="3732361"/>
                </a:cubicBezTo>
                <a:cubicBezTo>
                  <a:pt x="4523742" y="3738267"/>
                  <a:pt x="4518597" y="3744173"/>
                  <a:pt x="4519359" y="3749506"/>
                </a:cubicBezTo>
                <a:cubicBezTo>
                  <a:pt x="4527552" y="3802467"/>
                  <a:pt x="4490976" y="3840569"/>
                  <a:pt x="4474782" y="3885338"/>
                </a:cubicBezTo>
                <a:cubicBezTo>
                  <a:pt x="4457636" y="3932394"/>
                  <a:pt x="4431347" y="3977925"/>
                  <a:pt x="4439157" y="4030503"/>
                </a:cubicBezTo>
                <a:cubicBezTo>
                  <a:pt x="4443919" y="4062318"/>
                  <a:pt x="4454971" y="4092989"/>
                  <a:pt x="4461639" y="4124614"/>
                </a:cubicBezTo>
                <a:cubicBezTo>
                  <a:pt x="4463924" y="4135854"/>
                  <a:pt x="4463542" y="4148427"/>
                  <a:pt x="4461256" y="4159667"/>
                </a:cubicBezTo>
                <a:cubicBezTo>
                  <a:pt x="4450777" y="4213961"/>
                  <a:pt x="4449253" y="4267493"/>
                  <a:pt x="4466400" y="4320837"/>
                </a:cubicBezTo>
                <a:cubicBezTo>
                  <a:pt x="4469259" y="4329979"/>
                  <a:pt x="4471924" y="4339695"/>
                  <a:pt x="4471924" y="4349222"/>
                </a:cubicBezTo>
                <a:cubicBezTo>
                  <a:pt x="4471924" y="4401419"/>
                  <a:pt x="4467924" y="4452665"/>
                  <a:pt x="4449253" y="4502579"/>
                </a:cubicBezTo>
                <a:cubicBezTo>
                  <a:pt x="4442967" y="4519343"/>
                  <a:pt x="4446967" y="4539728"/>
                  <a:pt x="4445443" y="4558207"/>
                </a:cubicBezTo>
                <a:cubicBezTo>
                  <a:pt x="4444111" y="4575351"/>
                  <a:pt x="4443539" y="4592878"/>
                  <a:pt x="4439157" y="4609452"/>
                </a:cubicBezTo>
                <a:cubicBezTo>
                  <a:pt x="4432681" y="4633647"/>
                  <a:pt x="4431919" y="4656126"/>
                  <a:pt x="4437633" y="4681083"/>
                </a:cubicBezTo>
                <a:cubicBezTo>
                  <a:pt x="4442967" y="4704895"/>
                  <a:pt x="4440301" y="4730614"/>
                  <a:pt x="4440491" y="4755381"/>
                </a:cubicBezTo>
                <a:cubicBezTo>
                  <a:pt x="4440681" y="4783004"/>
                  <a:pt x="4440871" y="4810627"/>
                  <a:pt x="4439919" y="4838250"/>
                </a:cubicBezTo>
                <a:cubicBezTo>
                  <a:pt x="4439539" y="4849300"/>
                  <a:pt x="4431919" y="4861873"/>
                  <a:pt x="4434967" y="4871019"/>
                </a:cubicBezTo>
                <a:cubicBezTo>
                  <a:pt x="4445254" y="4900546"/>
                  <a:pt x="4432872" y="4930075"/>
                  <a:pt x="4438395" y="4959602"/>
                </a:cubicBezTo>
                <a:cubicBezTo>
                  <a:pt x="4441254" y="4974082"/>
                  <a:pt x="4433444" y="4990465"/>
                  <a:pt x="4432681" y="5006086"/>
                </a:cubicBezTo>
                <a:cubicBezTo>
                  <a:pt x="4431347" y="5031614"/>
                  <a:pt x="4431919" y="5057141"/>
                  <a:pt x="4431537" y="5082670"/>
                </a:cubicBezTo>
                <a:cubicBezTo>
                  <a:pt x="4431347" y="5091052"/>
                  <a:pt x="4430585" y="5099245"/>
                  <a:pt x="4430202" y="5107627"/>
                </a:cubicBezTo>
                <a:cubicBezTo>
                  <a:pt x="4429823" y="5115057"/>
                  <a:pt x="4428108" y="5122867"/>
                  <a:pt x="4429440" y="5129916"/>
                </a:cubicBezTo>
                <a:cubicBezTo>
                  <a:pt x="4434205" y="5155445"/>
                  <a:pt x="4442016" y="5180591"/>
                  <a:pt x="4445063" y="5206308"/>
                </a:cubicBezTo>
                <a:cubicBezTo>
                  <a:pt x="4447729" y="5228597"/>
                  <a:pt x="4444111" y="5251650"/>
                  <a:pt x="4446015" y="5274129"/>
                </a:cubicBezTo>
                <a:cubicBezTo>
                  <a:pt x="4449253" y="5313754"/>
                  <a:pt x="4454971" y="5353379"/>
                  <a:pt x="4458589" y="5393005"/>
                </a:cubicBezTo>
                <a:cubicBezTo>
                  <a:pt x="4459351" y="5401579"/>
                  <a:pt x="4454587" y="5410531"/>
                  <a:pt x="4454207" y="5419295"/>
                </a:cubicBezTo>
                <a:cubicBezTo>
                  <a:pt x="4453255" y="5446728"/>
                  <a:pt x="4453063" y="5474161"/>
                  <a:pt x="4452493" y="5501594"/>
                </a:cubicBezTo>
                <a:cubicBezTo>
                  <a:pt x="4452301" y="5517215"/>
                  <a:pt x="4452873" y="5533027"/>
                  <a:pt x="4451160" y="5548460"/>
                </a:cubicBezTo>
                <a:cubicBezTo>
                  <a:pt x="4448873" y="5568842"/>
                  <a:pt x="4445443" y="5587321"/>
                  <a:pt x="4460304" y="5606372"/>
                </a:cubicBezTo>
                <a:cubicBezTo>
                  <a:pt x="4483354" y="5635711"/>
                  <a:pt x="4474400" y="5673050"/>
                  <a:pt x="4479734" y="5706959"/>
                </a:cubicBezTo>
                <a:cubicBezTo>
                  <a:pt x="4481069" y="5715723"/>
                  <a:pt x="4481259" y="5724678"/>
                  <a:pt x="4482782" y="5733440"/>
                </a:cubicBezTo>
                <a:cubicBezTo>
                  <a:pt x="4485641" y="5749634"/>
                  <a:pt x="4488879" y="5765635"/>
                  <a:pt x="4492119" y="5781830"/>
                </a:cubicBezTo>
                <a:cubicBezTo>
                  <a:pt x="4492690" y="5784686"/>
                  <a:pt x="4492881" y="5787924"/>
                  <a:pt x="4493834" y="5790592"/>
                </a:cubicBezTo>
                <a:cubicBezTo>
                  <a:pt x="4501833" y="5815169"/>
                  <a:pt x="4510977" y="5839361"/>
                  <a:pt x="4517455" y="5864318"/>
                </a:cubicBezTo>
                <a:cubicBezTo>
                  <a:pt x="4520695" y="5876511"/>
                  <a:pt x="4521076" y="5890037"/>
                  <a:pt x="4519359" y="5902610"/>
                </a:cubicBezTo>
                <a:cubicBezTo>
                  <a:pt x="4514407" y="5939377"/>
                  <a:pt x="4512311" y="5975764"/>
                  <a:pt x="4519551" y="6012723"/>
                </a:cubicBezTo>
                <a:cubicBezTo>
                  <a:pt x="4522408" y="6027392"/>
                  <a:pt x="4517645" y="6043776"/>
                  <a:pt x="4515931" y="6059397"/>
                </a:cubicBezTo>
                <a:cubicBezTo>
                  <a:pt x="4511360" y="6096736"/>
                  <a:pt x="4506405" y="6134075"/>
                  <a:pt x="4502025" y="6171605"/>
                </a:cubicBezTo>
                <a:cubicBezTo>
                  <a:pt x="4499358" y="6195037"/>
                  <a:pt x="4497833" y="6218660"/>
                  <a:pt x="4495167" y="6242093"/>
                </a:cubicBezTo>
                <a:cubicBezTo>
                  <a:pt x="4491927" y="6269144"/>
                  <a:pt x="4486975" y="6296005"/>
                  <a:pt x="4484306" y="6323058"/>
                </a:cubicBezTo>
                <a:cubicBezTo>
                  <a:pt x="4481259" y="6353919"/>
                  <a:pt x="4480688" y="6384972"/>
                  <a:pt x="4477448" y="6415833"/>
                </a:cubicBezTo>
                <a:cubicBezTo>
                  <a:pt x="4471162" y="6472225"/>
                  <a:pt x="4463733" y="6528424"/>
                  <a:pt x="4456683" y="6584812"/>
                </a:cubicBezTo>
                <a:cubicBezTo>
                  <a:pt x="4449825" y="6639488"/>
                  <a:pt x="4443729" y="6694164"/>
                  <a:pt x="4435157" y="6748458"/>
                </a:cubicBezTo>
                <a:cubicBezTo>
                  <a:pt x="4431537" y="6771319"/>
                  <a:pt x="4421630" y="6793035"/>
                  <a:pt x="4416106" y="6815516"/>
                </a:cubicBezTo>
                <a:lnTo>
                  <a:pt x="4406407" y="6858000"/>
                </a:lnTo>
                <a:lnTo>
                  <a:pt x="4234154" y="6858000"/>
                </a:lnTo>
                <a:lnTo>
                  <a:pt x="0" y="6858000"/>
                </a:lnTo>
                <a:lnTo>
                  <a:pt x="0" y="2"/>
                </a:lnTo>
                <a:lnTo>
                  <a:pt x="3741092" y="1"/>
                </a:lnTo>
                <a:lnTo>
                  <a:pt x="3743810" y="21486"/>
                </a:lnTo>
                <a:close/>
              </a:path>
            </a:pathLst>
          </a:custGeom>
          <a:noFill/>
          <a:effectLst/>
          <a:extLst>
            <a:ext uri="{909E8E84-426E-40DD-AFC4-6F175D3DCCD1}">
              <a14:hiddenFill xmlns:a14="http://schemas.microsoft.com/office/drawing/2010/main">
                <a:solidFill>
                  <a:srgbClr val="FFFFFF"/>
                </a:solidFill>
              </a14:hiddenFill>
            </a:ext>
          </a:extLst>
        </p:spPr>
      </p:pic>
      <p:grpSp>
        <p:nvGrpSpPr>
          <p:cNvPr id="73" name="Group 72">
            <a:extLst>
              <a:ext uri="{FF2B5EF4-FFF2-40B4-BE49-F238E27FC236}">
                <a16:creationId xmlns:a16="http://schemas.microsoft.com/office/drawing/2014/main" id="{54A1C8FD-E5B7-4BEC-A74A-A55FB8EA7C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effectLst>
            <a:outerShdw blurRad="381000" dist="152400" algn="l" rotWithShape="0">
              <a:prstClr val="black">
                <a:alpha val="10000"/>
              </a:prstClr>
            </a:outerShdw>
          </a:effectLst>
        </p:grpSpPr>
        <p:sp>
          <p:nvSpPr>
            <p:cNvPr id="74" name="Freeform: Shape 73">
              <a:extLst>
                <a:ext uri="{FF2B5EF4-FFF2-40B4-BE49-F238E27FC236}">
                  <a16:creationId xmlns:a16="http://schemas.microsoft.com/office/drawing/2014/main" id="{B20D202D-5E48-4B15-9AF5-71BED4FCF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68D6A069-9380-4E59-A0DA-07053EE8E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4" name="TextBox 3">
            <a:extLst>
              <a:ext uri="{FF2B5EF4-FFF2-40B4-BE49-F238E27FC236}">
                <a16:creationId xmlns:a16="http://schemas.microsoft.com/office/drawing/2014/main" id="{5E1CA553-A495-4F79-804B-79C1E025E304}"/>
              </a:ext>
            </a:extLst>
          </p:cNvPr>
          <p:cNvSpPr txBox="1"/>
          <p:nvPr/>
        </p:nvSpPr>
        <p:spPr>
          <a:xfrm>
            <a:off x="4488238" y="1567774"/>
            <a:ext cx="7768910" cy="2613337"/>
          </a:xfrm>
          <a:prstGeom prst="rect">
            <a:avLst/>
          </a:prstGeom>
        </p:spPr>
        <p:txBody>
          <a:bodyPr vert="horz" lIns="91440" tIns="45720" rIns="91440" bIns="45720" rtlCol="0">
            <a:noAutofit/>
          </a:bodyPr>
          <a:lstStyle/>
          <a:p>
            <a:pPr marL="0" marR="0" algn="just" fontAlgn="base">
              <a:lnSpc>
                <a:spcPct val="150000"/>
              </a:lnSpc>
              <a:spcBef>
                <a:spcPts val="0"/>
              </a:spcBef>
              <a:spcAft>
                <a:spcPts val="0"/>
              </a:spcAft>
            </a:pPr>
            <a:r>
              <a:rPr lang="es-SV" sz="1800" b="1" dirty="0">
                <a:solidFill>
                  <a:schemeClr val="bg1"/>
                </a:solidFill>
                <a:effectLst/>
                <a:latin typeface="Times New Roman" panose="02020603050405020304" pitchFamily="18" charset="0"/>
                <a:ea typeface="Times New Roman" panose="02020603050405020304" pitchFamily="18" charset="0"/>
              </a:rPr>
              <a:t>Misión</a:t>
            </a:r>
            <a:r>
              <a:rPr lang="es-HN" sz="1800" dirty="0">
                <a:solidFill>
                  <a:schemeClr val="bg1"/>
                </a:solidFill>
                <a:effectLst/>
                <a:latin typeface="Times New Roman" panose="02020603050405020304" pitchFamily="18" charset="0"/>
                <a:ea typeface="Times New Roman" panose="02020603050405020304" pitchFamily="18" charset="0"/>
              </a:rPr>
              <a:t> </a:t>
            </a:r>
            <a:endParaRPr lang="en-US" sz="1800" dirty="0">
              <a:solidFill>
                <a:schemeClr val="bg1"/>
              </a:solidFill>
              <a:effectLst/>
              <a:latin typeface="Times New Roman" panose="02020603050405020304" pitchFamily="18" charset="0"/>
              <a:ea typeface="Times New Roman" panose="02020603050405020304" pitchFamily="18" charset="0"/>
            </a:endParaRPr>
          </a:p>
          <a:p>
            <a:pPr marL="0" marR="0" algn="just">
              <a:lnSpc>
                <a:spcPct val="150000"/>
              </a:lnSpc>
              <a:spcBef>
                <a:spcPts val="0"/>
              </a:spcBef>
              <a:spcAft>
                <a:spcPts val="0"/>
              </a:spcAft>
            </a:pPr>
            <a:r>
              <a:rPr lang="es-HN" sz="1800" dirty="0">
                <a:solidFill>
                  <a:schemeClr val="bg1"/>
                </a:solidFill>
                <a:effectLst/>
                <a:latin typeface="Times New Roman" panose="02020603050405020304" pitchFamily="18" charset="0"/>
                <a:ea typeface="URWPalladioTOT-Reg"/>
                <a:cs typeface="Times New Roman" panose="02020603050405020304" pitchFamily="18" charset="0"/>
              </a:rPr>
              <a:t> </a:t>
            </a:r>
            <a:endParaRPr lang="en-US"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50000"/>
              </a:lnSpc>
              <a:spcBef>
                <a:spcPts val="0"/>
              </a:spcBef>
              <a:spcAft>
                <a:spcPts val="0"/>
              </a:spcAft>
            </a:pPr>
            <a:r>
              <a:rPr lang="es-HN" sz="1800" dirty="0">
                <a:solidFill>
                  <a:schemeClr val="bg1"/>
                </a:solidFill>
                <a:effectLst/>
                <a:latin typeface="Times New Roman" panose="02020603050405020304" pitchFamily="18" charset="0"/>
                <a:ea typeface="URWPalladioTOT-Reg"/>
                <a:cs typeface="Times New Roman" panose="02020603050405020304" pitchFamily="18" charset="0"/>
              </a:rPr>
              <a:t>La misión de Amazon consiste en ofrecer a los clientes los precios más bajos que sea imposible, obteniendo la mayor selección y disponibilidad de la forma más cómoda posible.</a:t>
            </a:r>
            <a:r>
              <a:rPr lang="es-HN"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a:solidFill>
                  <a:schemeClr val="bg1"/>
                </a:solidFill>
                <a:effectLst/>
                <a:latin typeface="Times New Roman" panose="02020603050405020304" pitchFamily="18" charset="0"/>
                <a:ea typeface="Times New Roman" panose="02020603050405020304" pitchFamily="18" charset="0"/>
              </a:rPr>
              <a:t> </a:t>
            </a:r>
          </a:p>
          <a:p>
            <a:pPr marL="0" marR="0" algn="just" fontAlgn="base">
              <a:lnSpc>
                <a:spcPct val="150000"/>
              </a:lnSpc>
              <a:spcBef>
                <a:spcPts val="0"/>
              </a:spcBef>
              <a:spcAft>
                <a:spcPts val="0"/>
              </a:spcAft>
            </a:pPr>
            <a:endParaRPr lang="es-SV" sz="1800" b="1" dirty="0">
              <a:solidFill>
                <a:schemeClr val="bg1"/>
              </a:solidFill>
              <a:effectLst/>
              <a:latin typeface="Times New Roman" panose="02020603050405020304" pitchFamily="18" charset="0"/>
              <a:ea typeface="Times New Roman" panose="02020603050405020304" pitchFamily="18" charset="0"/>
            </a:endParaRPr>
          </a:p>
          <a:p>
            <a:pPr marL="0" marR="0" algn="just" fontAlgn="base">
              <a:lnSpc>
                <a:spcPct val="150000"/>
              </a:lnSpc>
              <a:spcBef>
                <a:spcPts val="0"/>
              </a:spcBef>
              <a:spcAft>
                <a:spcPts val="0"/>
              </a:spcAft>
            </a:pPr>
            <a:r>
              <a:rPr lang="es-SV" sz="1800" b="1" dirty="0">
                <a:solidFill>
                  <a:schemeClr val="bg1"/>
                </a:solidFill>
                <a:effectLst/>
                <a:latin typeface="Times New Roman" panose="02020603050405020304" pitchFamily="18" charset="0"/>
                <a:ea typeface="Times New Roman" panose="02020603050405020304" pitchFamily="18" charset="0"/>
              </a:rPr>
              <a:t>Visión</a:t>
            </a:r>
            <a:r>
              <a:rPr lang="en-US" sz="1800" dirty="0">
                <a:solidFill>
                  <a:schemeClr val="bg1"/>
                </a:solidFill>
                <a:effectLst/>
                <a:latin typeface="Times New Roman" panose="02020603050405020304" pitchFamily="18" charset="0"/>
                <a:ea typeface="Times New Roman" panose="02020603050405020304" pitchFamily="18" charset="0"/>
              </a:rPr>
              <a:t> </a:t>
            </a:r>
          </a:p>
          <a:p>
            <a:pPr marL="0" marR="0" algn="just" fontAlgn="base">
              <a:lnSpc>
                <a:spcPct val="150000"/>
              </a:lnSpc>
              <a:spcBef>
                <a:spcPts val="0"/>
              </a:spcBef>
              <a:spcAft>
                <a:spcPts val="0"/>
              </a:spcAft>
            </a:pPr>
            <a:r>
              <a:rPr lang="en-US" sz="1800" dirty="0">
                <a:solidFill>
                  <a:schemeClr val="bg1"/>
                </a:solidFill>
                <a:effectLst/>
                <a:latin typeface="Times New Roman" panose="02020603050405020304" pitchFamily="18" charset="0"/>
                <a:ea typeface="Times New Roman" panose="02020603050405020304" pitchFamily="18" charset="0"/>
              </a:rPr>
              <a:t> </a:t>
            </a:r>
          </a:p>
          <a:p>
            <a:pPr marL="0" marR="0" algn="just">
              <a:lnSpc>
                <a:spcPct val="150000"/>
              </a:lnSpc>
              <a:spcBef>
                <a:spcPts val="0"/>
              </a:spcBef>
              <a:spcAft>
                <a:spcPts val="0"/>
              </a:spcAft>
            </a:pPr>
            <a:r>
              <a:rPr lang="es-HN" sz="1800" dirty="0">
                <a:solidFill>
                  <a:schemeClr val="bg1"/>
                </a:solidFill>
                <a:effectLst/>
                <a:latin typeface="Times New Roman" panose="02020603050405020304" pitchFamily="18" charset="0"/>
                <a:ea typeface="URWPalladioTOT-Reg"/>
                <a:cs typeface="Times New Roman" panose="02020603050405020304" pitchFamily="18" charset="0"/>
              </a:rPr>
              <a:t>La visión de Amazon consiste en conseguir convertirse en la compañía más centrada en el cliente del mundo. Esto no es un detalle menor, ya que Amazon es pionera en el marketing de comportamiento. </a:t>
            </a:r>
            <a:endParaRPr lang="en-US" sz="1800" dirty="0">
              <a:solidFill>
                <a:schemeClr val="bg1"/>
              </a:solidFill>
              <a:effectLst/>
              <a:latin typeface="Times New Roman" panose="02020603050405020304" pitchFamily="18" charset="0"/>
              <a:ea typeface="Times New Roman" panose="02020603050405020304" pitchFamily="18" charset="0"/>
            </a:endParaRPr>
          </a:p>
        </p:txBody>
      </p:sp>
      <p:sp>
        <p:nvSpPr>
          <p:cNvPr id="11" name="TextBox 10">
            <a:extLst>
              <a:ext uri="{FF2B5EF4-FFF2-40B4-BE49-F238E27FC236}">
                <a16:creationId xmlns:a16="http://schemas.microsoft.com/office/drawing/2014/main" id="{61C00A5E-6561-7AF1-3E0F-53C1231F0D46}"/>
              </a:ext>
            </a:extLst>
          </p:cNvPr>
          <p:cNvSpPr txBox="1"/>
          <p:nvPr/>
        </p:nvSpPr>
        <p:spPr>
          <a:xfrm>
            <a:off x="-2" y="6532149"/>
            <a:ext cx="2541662" cy="369332"/>
          </a:xfrm>
          <a:prstGeom prst="rect">
            <a:avLst/>
          </a:prstGeom>
          <a:noFill/>
        </p:spPr>
        <p:txBody>
          <a:bodyPr wrap="square">
            <a:spAutoFit/>
          </a:bodyPr>
          <a:lstStyle/>
          <a:p>
            <a:r>
              <a:rPr lang="es-ES" sz="1800" b="1" dirty="0">
                <a:latin typeface="Calibri"/>
                <a:cs typeface="Segoe UI"/>
              </a:rPr>
              <a:t>Gloria Alejandra Fuentes</a:t>
            </a:r>
            <a:endParaRPr lang="en-US" dirty="0"/>
          </a:p>
        </p:txBody>
      </p:sp>
    </p:spTree>
    <p:extLst>
      <p:ext uri="{BB962C8B-B14F-4D97-AF65-F5344CB8AC3E}">
        <p14:creationId xmlns:p14="http://schemas.microsoft.com/office/powerpoint/2010/main" val="30729268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Planning Cost Management on Your Project -">
            <a:extLst>
              <a:ext uri="{FF2B5EF4-FFF2-40B4-BE49-F238E27FC236}">
                <a16:creationId xmlns:a16="http://schemas.microsoft.com/office/drawing/2014/main" id="{BFF8AABE-86CD-944C-BABE-EEEC12371CE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0877"/>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193" name="Rectangle 19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6B9F05A-4BD1-1246-B420-B341AC1DA6D0}"/>
              </a:ext>
            </a:extLst>
          </p:cNvPr>
          <p:cNvSpPr>
            <a:spLocks noGrp="1"/>
          </p:cNvSpPr>
          <p:nvPr>
            <p:ph type="title"/>
          </p:nvPr>
        </p:nvSpPr>
        <p:spPr>
          <a:xfrm>
            <a:off x="359664" y="985520"/>
            <a:ext cx="3438144" cy="1124712"/>
          </a:xfrm>
        </p:spPr>
        <p:txBody>
          <a:bodyPr vert="horz" lIns="91440" tIns="45720" rIns="91440" bIns="45720" rtlCol="0" anchor="b">
            <a:normAutofit/>
          </a:bodyPr>
          <a:lstStyle/>
          <a:p>
            <a:r>
              <a:rPr lang="en-US" sz="2800" b="1" dirty="0" err="1">
                <a:effectLst/>
                <a:latin typeface="+mj-lt"/>
                <a:cs typeface="+mj-cs"/>
              </a:rPr>
              <a:t>Estrategia</a:t>
            </a:r>
            <a:r>
              <a:rPr lang="en-US" sz="2800" b="1" dirty="0">
                <a:effectLst/>
                <a:latin typeface="+mj-lt"/>
                <a:cs typeface="+mj-cs"/>
              </a:rPr>
              <a:t>, </a:t>
            </a:r>
            <a:r>
              <a:rPr lang="en-US" sz="2800" b="1" dirty="0" err="1">
                <a:effectLst/>
                <a:latin typeface="+mj-lt"/>
                <a:cs typeface="+mj-cs"/>
              </a:rPr>
              <a:t>Exitos</a:t>
            </a:r>
            <a:r>
              <a:rPr lang="en-US" sz="2800" b="1" dirty="0">
                <a:effectLst/>
                <a:latin typeface="+mj-lt"/>
                <a:cs typeface="+mj-cs"/>
              </a:rPr>
              <a:t> y </a:t>
            </a:r>
            <a:r>
              <a:rPr lang="en-US" sz="2800" b="1" dirty="0" err="1">
                <a:effectLst/>
                <a:latin typeface="+mj-lt"/>
                <a:cs typeface="+mj-cs"/>
              </a:rPr>
              <a:t>Fracasos</a:t>
            </a:r>
            <a:endParaRPr lang="en-US" sz="2800" dirty="0">
              <a:latin typeface="+mj-lt"/>
              <a:cs typeface="+mj-cs"/>
            </a:endParaRPr>
          </a:p>
        </p:txBody>
      </p:sp>
      <p:sp>
        <p:nvSpPr>
          <p:cNvPr id="194" name="Rectangle 19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5" name="Rectangle 19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C44A3D0F-9265-FA41-A6D4-BFA62263F20A}"/>
              </a:ext>
            </a:extLst>
          </p:cNvPr>
          <p:cNvSpPr txBox="1"/>
          <p:nvPr/>
        </p:nvSpPr>
        <p:spPr>
          <a:xfrm>
            <a:off x="293167" y="2530601"/>
            <a:ext cx="5912190" cy="4172039"/>
          </a:xfrm>
          <a:prstGeom prst="rect">
            <a:avLst/>
          </a:prstGeom>
        </p:spPr>
        <p:txBody>
          <a:bodyPr vert="horz" lIns="91440" tIns="45720" rIns="91440" bIns="45720" rtlCol="0" anchor="t">
            <a:noAutofit/>
          </a:bodyPr>
          <a:lstStyle/>
          <a:p>
            <a:pPr marL="57150" marR="0">
              <a:lnSpc>
                <a:spcPct val="90000"/>
              </a:lnSpc>
              <a:spcBef>
                <a:spcPts val="0"/>
              </a:spcBef>
              <a:spcAft>
                <a:spcPts val="800"/>
              </a:spcAft>
            </a:pPr>
            <a:r>
              <a:rPr lang="es-419" sz="1800" dirty="0">
                <a:effectLst/>
                <a:latin typeface="Calibri" panose="020F0502020204030204" pitchFamily="34" charset="0"/>
                <a:ea typeface="Calibri" panose="020F0502020204030204" pitchFamily="34" charset="0"/>
                <a:cs typeface="Times New Roman" panose="02020603050405020304" pitchFamily="18" charset="0"/>
              </a:rPr>
              <a:t>La compañía tuvo un comienzo en julio de 1995 como vendedor de libros en los tiempos de inicio de la era de internet. Escapó por poco al estallido de la burbuja del puntocom en el 2000 para reinventarse como una empresa de venta al por menor en línea.</a:t>
            </a:r>
            <a:endParaRPr lang="es-419" dirty="0">
              <a:latin typeface="Calibri" panose="020F0502020204030204" pitchFamily="34" charset="0"/>
              <a:cs typeface="Times New Roman" panose="02020603050405020304" pitchFamily="18" charset="0"/>
            </a:endParaRPr>
          </a:p>
          <a:p>
            <a:pPr marL="57150">
              <a:lnSpc>
                <a:spcPct val="90000"/>
              </a:lnSpc>
              <a:spcAft>
                <a:spcPts val="800"/>
              </a:spcAft>
            </a:pPr>
            <a:r>
              <a:rPr lang="es-419" sz="1800" dirty="0">
                <a:effectLst/>
                <a:latin typeface="Times New Roman" panose="02020603050405020304" pitchFamily="18" charset="0"/>
                <a:ea typeface="Times New Roman" panose="02020603050405020304" pitchFamily="18" charset="0"/>
              </a:rPr>
              <a:t>Aquí algunas de las mayores apuestas de Amazon en sus 20 años de existencia; algunas han sido éxitos, otras, fracasos y algunas más aún están en desarrollo:</a:t>
            </a:r>
            <a:br>
              <a:rPr lang="es-419" sz="1800" dirty="0">
                <a:effectLst/>
                <a:latin typeface="Times New Roman" panose="02020603050405020304" pitchFamily="18" charset="0"/>
                <a:ea typeface="Times New Roman" panose="02020603050405020304" pitchFamily="18" charset="0"/>
              </a:rPr>
            </a:br>
            <a:r>
              <a:rPr lang="es-HN" sz="1800" dirty="0">
                <a:effectLst/>
                <a:latin typeface="Times New Roman" panose="02020603050405020304" pitchFamily="18" charset="0"/>
                <a:ea typeface="Times New Roman" panose="02020603050405020304" pitchFamily="18" charset="0"/>
              </a:rPr>
              <a:t> </a:t>
            </a:r>
            <a:br>
              <a:rPr lang="es-HN" sz="1800" dirty="0">
                <a:effectLst/>
                <a:latin typeface="Times New Roman" panose="02020603050405020304" pitchFamily="18" charset="0"/>
                <a:ea typeface="Times New Roman" panose="02020603050405020304" pitchFamily="18" charset="0"/>
              </a:rPr>
            </a:br>
            <a:r>
              <a:rPr lang="es-419" sz="1800" b="1" dirty="0">
                <a:effectLst/>
                <a:latin typeface="Times New Roman" panose="02020603050405020304" pitchFamily="18" charset="0"/>
                <a:ea typeface="Times New Roman" panose="02020603050405020304" pitchFamily="18" charset="0"/>
              </a:rPr>
              <a:t>Marketplace</a:t>
            </a:r>
            <a:br>
              <a:rPr lang="en-US" dirty="0">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Amazon Web </a:t>
            </a:r>
            <a:r>
              <a:rPr lang="es-SV" sz="1800" b="1" dirty="0" err="1">
                <a:effectLst/>
                <a:latin typeface="Times New Roman" panose="02020603050405020304" pitchFamily="18" charset="0"/>
                <a:ea typeface="Times New Roman" panose="02020603050405020304" pitchFamily="18" charset="0"/>
              </a:rPr>
              <a:t>Services</a:t>
            </a:r>
            <a:r>
              <a:rPr lang="es-HN" sz="1800" dirty="0">
                <a:effectLst/>
                <a:latin typeface="Times New Roman" panose="02020603050405020304" pitchFamily="18" charset="0"/>
                <a:ea typeface="Times New Roman" panose="02020603050405020304" pitchFamily="18" charset="0"/>
              </a:rPr>
              <a:t> </a:t>
            </a:r>
            <a:br>
              <a:rPr lang="en-US" dirty="0">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Kindle</a:t>
            </a:r>
            <a:br>
              <a:rPr lang="en-US" dirty="0">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Teléfono</a:t>
            </a:r>
            <a:br>
              <a:rPr lang="es-SV" sz="1800" b="1" dirty="0">
                <a:effectLst/>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Prime Air</a:t>
            </a:r>
            <a:r>
              <a:rPr lang="es-HN" sz="1800" dirty="0">
                <a:effectLst/>
                <a:latin typeface="Times New Roman" panose="02020603050405020304" pitchFamily="18" charset="0"/>
                <a:ea typeface="Times New Roman" panose="02020603050405020304" pitchFamily="18" charset="0"/>
              </a:rPr>
              <a:t> </a:t>
            </a:r>
            <a:br>
              <a:rPr lang="es-HN" sz="1800" dirty="0">
                <a:effectLst/>
                <a:latin typeface="Times New Roman" panose="02020603050405020304" pitchFamily="18" charset="0"/>
                <a:ea typeface="Times New Roman" panose="02020603050405020304" pitchFamily="18" charset="0"/>
              </a:rPr>
            </a:br>
            <a:r>
              <a:rPr lang="es-SV" sz="1800" b="1" dirty="0">
                <a:effectLst/>
                <a:latin typeface="Times New Roman" panose="02020603050405020304" pitchFamily="18" charset="0"/>
                <a:ea typeface="Times New Roman" panose="02020603050405020304" pitchFamily="18" charset="0"/>
              </a:rPr>
              <a:t>Amazon </a:t>
            </a:r>
            <a:r>
              <a:rPr lang="es-SV" sz="1800" b="1" dirty="0" err="1">
                <a:effectLst/>
                <a:latin typeface="Times New Roman" panose="02020603050405020304" pitchFamily="18" charset="0"/>
                <a:ea typeface="Times New Roman" panose="02020603050405020304" pitchFamily="18" charset="0"/>
              </a:rPr>
              <a:t>Dash</a:t>
            </a:r>
            <a:r>
              <a:rPr lang="es-HN" sz="1800" dirty="0">
                <a:effectLst/>
                <a:latin typeface="Times New Roman" panose="02020603050405020304" pitchFamily="18" charset="0"/>
                <a:ea typeface="Times New Roman" panose="02020603050405020304" pitchFamily="18" charset="0"/>
              </a:rPr>
              <a:t> </a:t>
            </a:r>
            <a:br>
              <a:rPr lang="es-HN" sz="1800" dirty="0">
                <a:effectLst/>
                <a:latin typeface="Times New Roman" panose="02020603050405020304" pitchFamily="18" charset="0"/>
                <a:ea typeface="Times New Roman" panose="02020603050405020304" pitchFamily="18" charset="0"/>
              </a:rPr>
            </a:br>
            <a:r>
              <a:rPr lang="es-SV" b="1" dirty="0">
                <a:latin typeface="Times New Roman" panose="02020603050405020304" pitchFamily="18" charset="0"/>
              </a:rPr>
              <a:t>Robótica</a:t>
            </a:r>
            <a:endParaRPr lang="en-US" b="1" dirty="0">
              <a:latin typeface="Times New Roman" panose="02020603050405020304" pitchFamily="18" charset="0"/>
            </a:endParaRPr>
          </a:p>
          <a:p>
            <a:pPr marL="57150">
              <a:lnSpc>
                <a:spcPct val="90000"/>
              </a:lnSpc>
              <a:spcAft>
                <a:spcPts val="800"/>
              </a:spcAft>
            </a:pPr>
            <a:endParaRPr lang="en-US" sz="1800" dirty="0">
              <a:effectLst/>
              <a:latin typeface="Times New Roman" panose="02020603050405020304" pitchFamily="18" charset="0"/>
              <a:ea typeface="Times New Roman" panose="02020603050405020304" pitchFamily="18" charset="0"/>
            </a:endParaRPr>
          </a:p>
          <a:p>
            <a:pPr marL="57150">
              <a:lnSpc>
                <a:spcPct val="90000"/>
              </a:lnSpc>
              <a:spcAft>
                <a:spcPts val="800"/>
              </a:spcAft>
            </a:pPr>
            <a:endParaRPr lang="en-US" sz="1800" dirty="0">
              <a:effectLst/>
              <a:latin typeface="Times New Roman" panose="02020603050405020304" pitchFamily="18" charset="0"/>
              <a:ea typeface="Times New Roman" panose="02020603050405020304" pitchFamily="18" charset="0"/>
            </a:endParaRPr>
          </a:p>
          <a:p>
            <a:pPr marL="57150">
              <a:lnSpc>
                <a:spcPct val="90000"/>
              </a:lnSpc>
              <a:spcAft>
                <a:spcPts val="800"/>
              </a:spcAft>
            </a:pPr>
            <a:endParaRPr lang="en-US" sz="1800" dirty="0">
              <a:effectLst/>
              <a:latin typeface="Times New Roman" panose="02020603050405020304" pitchFamily="18" charset="0"/>
              <a:ea typeface="Times New Roman" panose="02020603050405020304" pitchFamily="18" charset="0"/>
            </a:endParaRPr>
          </a:p>
          <a:p>
            <a:pPr marL="57150" marR="0">
              <a:lnSpc>
                <a:spcPct val="90000"/>
              </a:lnSpc>
              <a:spcBef>
                <a:spcPts val="0"/>
              </a:spcBef>
              <a:spcAft>
                <a:spcPts val="800"/>
              </a:spcAft>
            </a:pPr>
            <a:endParaRPr lang="en-US" sz="2400" dirty="0">
              <a:effectLst/>
            </a:endParaRPr>
          </a:p>
        </p:txBody>
      </p:sp>
      <p:sp>
        <p:nvSpPr>
          <p:cNvPr id="12" name="TextBox 11">
            <a:extLst>
              <a:ext uri="{FF2B5EF4-FFF2-40B4-BE49-F238E27FC236}">
                <a16:creationId xmlns:a16="http://schemas.microsoft.com/office/drawing/2014/main" id="{69267531-93B3-DC21-C37D-290B98FD0C71}"/>
              </a:ext>
            </a:extLst>
          </p:cNvPr>
          <p:cNvSpPr txBox="1"/>
          <p:nvPr/>
        </p:nvSpPr>
        <p:spPr>
          <a:xfrm>
            <a:off x="9756603" y="6478495"/>
            <a:ext cx="2272765" cy="369332"/>
          </a:xfrm>
          <a:prstGeom prst="rect">
            <a:avLst/>
          </a:prstGeom>
          <a:noFill/>
        </p:spPr>
        <p:txBody>
          <a:bodyPr wrap="square">
            <a:spAutoFit/>
          </a:bodyPr>
          <a:lstStyle/>
          <a:p>
            <a:r>
              <a:rPr lang="es-ES" sz="1800" dirty="0">
                <a:solidFill>
                  <a:schemeClr val="bg1"/>
                </a:solidFill>
                <a:latin typeface="Calibri"/>
                <a:cs typeface="Segoe UI"/>
              </a:rPr>
              <a:t>Jose Alfredo Martinez </a:t>
            </a:r>
            <a:endParaRPr lang="en-US" dirty="0">
              <a:solidFill>
                <a:schemeClr val="bg1"/>
              </a:solidFill>
            </a:endParaRPr>
          </a:p>
        </p:txBody>
      </p:sp>
    </p:spTree>
    <p:extLst>
      <p:ext uri="{BB962C8B-B14F-4D97-AF65-F5344CB8AC3E}">
        <p14:creationId xmlns:p14="http://schemas.microsoft.com/office/powerpoint/2010/main" val="113178001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Imagen 4">
            <a:extLst>
              <a:ext uri="{FF2B5EF4-FFF2-40B4-BE49-F238E27FC236}">
                <a16:creationId xmlns:a16="http://schemas.microsoft.com/office/drawing/2014/main" id="{590B37A3-43F3-499D-B52D-EB9DE3767559}"/>
              </a:ext>
            </a:extLst>
          </p:cNvPr>
          <p:cNvPicPr>
            <a:picLocks noChangeAspect="1"/>
          </p:cNvPicPr>
          <p:nvPr/>
        </p:nvPicPr>
        <p:blipFill rotWithShape="1">
          <a:blip r:embed="rId2"/>
          <a:srcRect l="6181" r="6723" b="11969"/>
          <a:stretch/>
        </p:blipFill>
        <p:spPr>
          <a:xfrm>
            <a:off x="3518520" y="411845"/>
            <a:ext cx="8614997" cy="6037134"/>
          </a:xfrm>
          <a:prstGeom prst="rect">
            <a:avLst/>
          </a:prstGeom>
        </p:spPr>
      </p:pic>
      <p:sp>
        <p:nvSpPr>
          <p:cNvPr id="11" name="Rectangle 10">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gs>
              <a:gs pos="33000">
                <a:schemeClr val="bg1">
                  <a:alpha val="64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ítulo 2"/>
          <p:cNvSpPr>
            <a:spLocks noGrp="1"/>
          </p:cNvSpPr>
          <p:nvPr>
            <p:ph type="title"/>
          </p:nvPr>
        </p:nvSpPr>
        <p:spPr>
          <a:xfrm>
            <a:off x="342623" y="1826933"/>
            <a:ext cx="4023360" cy="3204134"/>
          </a:xfrm>
        </p:spPr>
        <p:txBody>
          <a:bodyPr vert="horz" lIns="91440" tIns="45720" rIns="91440" bIns="45720" rtlCol="0" anchor="b">
            <a:normAutofit fontScale="90000"/>
          </a:bodyPr>
          <a:lstStyle/>
          <a:p>
            <a:r>
              <a:rPr lang="es-HN" dirty="0">
                <a:latin typeface="+mj-lt"/>
              </a:rPr>
              <a:t>Principales adquisiciones y fusiones de AMAZON </a:t>
            </a:r>
            <a:br>
              <a:rPr lang="en-US" dirty="0"/>
            </a:br>
            <a:br>
              <a:rPr lang="en-US" dirty="0"/>
            </a:br>
            <a:endParaRPr lang="en-US" dirty="0"/>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TextBox 19">
            <a:extLst>
              <a:ext uri="{FF2B5EF4-FFF2-40B4-BE49-F238E27FC236}">
                <a16:creationId xmlns:a16="http://schemas.microsoft.com/office/drawing/2014/main" id="{CC68FB42-8B7F-4910-A64A-357EF1F54F9B}"/>
              </a:ext>
            </a:extLst>
          </p:cNvPr>
          <p:cNvSpPr txBox="1"/>
          <p:nvPr/>
        </p:nvSpPr>
        <p:spPr>
          <a:xfrm>
            <a:off x="6268177" y="409021"/>
            <a:ext cx="5740034" cy="3787383"/>
          </a:xfrm>
          <a:prstGeom prst="rect">
            <a:avLst/>
          </a:prstGeom>
          <a:noFill/>
        </p:spPr>
        <p:txBody>
          <a:bodyPr wrap="square">
            <a:spAutoFit/>
          </a:bodyPr>
          <a:lstStyle/>
          <a:p>
            <a:pPr marL="0" marR="0" algn="just">
              <a:lnSpc>
                <a:spcPct val="150000"/>
              </a:lnSpc>
              <a:spcBef>
                <a:spcPts val="1000"/>
              </a:spcBef>
              <a:spcAft>
                <a:spcPts val="1000"/>
              </a:spcAft>
            </a:pP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El 26 de mayo de 2021, Amazon anunció la compra del estudio cinematográfico Metro-</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Goldwyn</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-Mayer por una cantidad total de 8.450 millones de dólares estadounidenses. La transacción millonaria se convierte así es la segunda adquisición más cara del gigante estadounidense, solo por detrás de la compra de la cadena de supermercados ecológicos </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Whole</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Foods</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a:t>
            </a:r>
            <a:r>
              <a:rPr lang="es-419" sz="1800" dirty="0" err="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Market</a:t>
            </a:r>
            <a:r>
              <a:rPr lang="es-419"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 que la empresa de Jeff Bezos cerró en 2017 por cerca de 14.000 millones de dólares.</a:t>
            </a:r>
            <a:endParaRPr lang="en-US" sz="1800" dirty="0">
              <a:solidFill>
                <a:schemeClr val="bg1"/>
              </a:solidFill>
              <a:effectLst/>
              <a:latin typeface="Times New Roman" panose="02020603050405020304" pitchFamily="18" charset="0"/>
              <a:ea typeface="Calibri" panose="020F0502020204030204" pitchFamily="34" charset="0"/>
            </a:endParaRPr>
          </a:p>
        </p:txBody>
      </p:sp>
      <p:sp>
        <p:nvSpPr>
          <p:cNvPr id="14" name="TextBox 13">
            <a:extLst>
              <a:ext uri="{FF2B5EF4-FFF2-40B4-BE49-F238E27FC236}">
                <a16:creationId xmlns:a16="http://schemas.microsoft.com/office/drawing/2014/main" id="{B002408A-4711-4B69-59EF-A8A45C47952B}"/>
              </a:ext>
            </a:extLst>
          </p:cNvPr>
          <p:cNvSpPr txBox="1"/>
          <p:nvPr/>
        </p:nvSpPr>
        <p:spPr>
          <a:xfrm>
            <a:off x="9809145" y="6468823"/>
            <a:ext cx="2382855" cy="369332"/>
          </a:xfrm>
          <a:prstGeom prst="rect">
            <a:avLst/>
          </a:prstGeom>
          <a:noFill/>
        </p:spPr>
        <p:txBody>
          <a:bodyPr wrap="square">
            <a:spAutoFit/>
          </a:bodyPr>
          <a:lstStyle/>
          <a:p>
            <a:r>
              <a:rPr lang="es-ES" sz="1800" dirty="0">
                <a:latin typeface="Calibri"/>
                <a:cs typeface="Segoe UI"/>
              </a:rPr>
              <a:t>Jose Alfredo Martinez </a:t>
            </a:r>
            <a:endParaRPr lang="en-US" dirty="0"/>
          </a:p>
        </p:txBody>
      </p:sp>
    </p:spTree>
    <p:extLst>
      <p:ext uri="{BB962C8B-B14F-4D97-AF65-F5344CB8AC3E}">
        <p14:creationId xmlns:p14="http://schemas.microsoft.com/office/powerpoint/2010/main" val="5161336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4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E9D2F0C5-C393-7749-8B23-F419B07A8B93}"/>
              </a:ext>
            </a:extLst>
          </p:cNvPr>
          <p:cNvPicPr>
            <a:picLocks noChangeAspect="1" noChangeArrowheads="1"/>
          </p:cNvPicPr>
          <p:nvPr/>
        </p:nvPicPr>
        <p:blipFill rotWithShape="1">
          <a:blip r:embed="rId2"/>
          <a:srcRect l="-426" t="-2899" r="67822" b="2899"/>
          <a:stretch/>
        </p:blipFill>
        <p:spPr bwMode="auto">
          <a:xfrm>
            <a:off x="6016182" y="1067963"/>
            <a:ext cx="6110315" cy="5189744"/>
          </a:xfrm>
          <a:prstGeom prst="rect">
            <a:avLst/>
          </a:prstGeom>
          <a:noFill/>
          <a:extLst>
            <a:ext uri="{909E8E84-426E-40DD-AFC4-6F175D3DCCD1}">
              <a14:hiddenFill xmlns:a14="http://schemas.microsoft.com/office/drawing/2010/main">
                <a:solidFill>
                  <a:srgbClr val="FFFFFF"/>
                </a:solidFill>
              </a14:hiddenFill>
            </a:ext>
          </a:extLst>
        </p:spPr>
      </p:pic>
      <p:sp>
        <p:nvSpPr>
          <p:cNvPr id="71" name="Freeform: Shape 70">
            <a:extLst>
              <a:ext uri="{FF2B5EF4-FFF2-40B4-BE49-F238E27FC236}">
                <a16:creationId xmlns:a16="http://schemas.microsoft.com/office/drawing/2014/main" id="{8F23F8A3-8FD7-4779-8323-FDC26BE998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859800" cy="6858478"/>
          </a:xfrm>
          <a:custGeom>
            <a:avLst/>
            <a:gdLst>
              <a:gd name="connsiteX0" fmla="*/ 7859800 w 7859800"/>
              <a:gd name="connsiteY0" fmla="*/ 6858478 h 6858478"/>
              <a:gd name="connsiteX1" fmla="*/ 435245 w 7859800"/>
              <a:gd name="connsiteY1" fmla="*/ 6858478 h 6858478"/>
              <a:gd name="connsiteX2" fmla="*/ 435505 w 7859800"/>
              <a:gd name="connsiteY2" fmla="*/ 6857916 h 6858478"/>
              <a:gd name="connsiteX3" fmla="*/ 0 w 7859800"/>
              <a:gd name="connsiteY3" fmla="*/ 6857916 h 6858478"/>
              <a:gd name="connsiteX4" fmla="*/ 0 w 7859800"/>
              <a:gd name="connsiteY4" fmla="*/ 0 h 6858478"/>
              <a:gd name="connsiteX5" fmla="*/ 3611620 w 7859800"/>
              <a:gd name="connsiteY5" fmla="*/ 0 h 6858478"/>
              <a:gd name="connsiteX6" fmla="*/ 4677848 w 7859800"/>
              <a:gd name="connsiteY6" fmla="*/ 0 h 6858478"/>
              <a:gd name="connsiteX7" fmla="*/ 4683425 w 7859800"/>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59800" h="6858478">
                <a:moveTo>
                  <a:pt x="7859800" y="6858478"/>
                </a:moveTo>
                <a:lnTo>
                  <a:pt x="435245" y="6858478"/>
                </a:lnTo>
                <a:lnTo>
                  <a:pt x="435505" y="6857916"/>
                </a:lnTo>
                <a:lnTo>
                  <a:pt x="0" y="6857916"/>
                </a:lnTo>
                <a:lnTo>
                  <a:pt x="0" y="0"/>
                </a:lnTo>
                <a:lnTo>
                  <a:pt x="3611620" y="0"/>
                </a:lnTo>
                <a:lnTo>
                  <a:pt x="4677848" y="0"/>
                </a:lnTo>
                <a:lnTo>
                  <a:pt x="4683425"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3" name="Freeform: Shape 72">
            <a:extLst>
              <a:ext uri="{FF2B5EF4-FFF2-40B4-BE49-F238E27FC236}">
                <a16:creationId xmlns:a16="http://schemas.microsoft.com/office/drawing/2014/main" id="{F605C4CC-A25C-416F-8333-7CB7DC97D8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78"/>
            <a:ext cx="7431174" cy="6858478"/>
          </a:xfrm>
          <a:custGeom>
            <a:avLst/>
            <a:gdLst>
              <a:gd name="connsiteX0" fmla="*/ 7431174 w 7431174"/>
              <a:gd name="connsiteY0" fmla="*/ 6858478 h 6858478"/>
              <a:gd name="connsiteX1" fmla="*/ 6619 w 7431174"/>
              <a:gd name="connsiteY1" fmla="*/ 6858478 h 6858478"/>
              <a:gd name="connsiteX2" fmla="*/ 6879 w 7431174"/>
              <a:gd name="connsiteY2" fmla="*/ 6857916 h 6858478"/>
              <a:gd name="connsiteX3" fmla="*/ 0 w 7431174"/>
              <a:gd name="connsiteY3" fmla="*/ 6857916 h 6858478"/>
              <a:gd name="connsiteX4" fmla="*/ 0 w 7431174"/>
              <a:gd name="connsiteY4" fmla="*/ 0 h 6858478"/>
              <a:gd name="connsiteX5" fmla="*/ 3182994 w 7431174"/>
              <a:gd name="connsiteY5" fmla="*/ 0 h 6858478"/>
              <a:gd name="connsiteX6" fmla="*/ 4249222 w 7431174"/>
              <a:gd name="connsiteY6" fmla="*/ 0 h 6858478"/>
              <a:gd name="connsiteX7" fmla="*/ 4254799 w 7431174"/>
              <a:gd name="connsiteY7" fmla="*/ 0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31174" h="6858478">
                <a:moveTo>
                  <a:pt x="7431174" y="6858478"/>
                </a:moveTo>
                <a:lnTo>
                  <a:pt x="6619" y="6858478"/>
                </a:lnTo>
                <a:lnTo>
                  <a:pt x="6879" y="6857916"/>
                </a:lnTo>
                <a:lnTo>
                  <a:pt x="0" y="6857916"/>
                </a:lnTo>
                <a:lnTo>
                  <a:pt x="0" y="0"/>
                </a:lnTo>
                <a:lnTo>
                  <a:pt x="3182994" y="0"/>
                </a:lnTo>
                <a:lnTo>
                  <a:pt x="4249222" y="0"/>
                </a:lnTo>
                <a:lnTo>
                  <a:pt x="4254799"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3FA36A4-8F08-AF43-8257-5576F11AD059}"/>
              </a:ext>
            </a:extLst>
          </p:cNvPr>
          <p:cNvSpPr>
            <a:spLocks noGrp="1"/>
          </p:cNvSpPr>
          <p:nvPr>
            <p:ph type="title"/>
          </p:nvPr>
        </p:nvSpPr>
        <p:spPr>
          <a:xfrm>
            <a:off x="384952" y="365125"/>
            <a:ext cx="4531417" cy="1135201"/>
          </a:xfrm>
        </p:spPr>
        <p:txBody>
          <a:bodyPr vert="horz" lIns="91440" tIns="45720" rIns="91440" bIns="45720" rtlCol="0" anchor="ctr">
            <a:normAutofit fontScale="90000"/>
          </a:bodyPr>
          <a:lstStyle/>
          <a:p>
            <a:r>
              <a:rPr lang="es-HN" sz="3100" dirty="0">
                <a:latin typeface="Times New Roman" panose="02020603050405020304" pitchFamily="18" charset="0"/>
              </a:rPr>
              <a:t>Adquisición – </a:t>
            </a:r>
            <a:br>
              <a:rPr lang="es-HN" sz="3100" dirty="0">
                <a:latin typeface="Times New Roman" panose="02020603050405020304" pitchFamily="18" charset="0"/>
              </a:rPr>
            </a:br>
            <a:r>
              <a:rPr lang="es-HN" sz="3100" dirty="0" err="1">
                <a:latin typeface="Times New Roman" panose="02020603050405020304" pitchFamily="18" charset="0"/>
              </a:rPr>
              <a:t>Whole</a:t>
            </a:r>
            <a:r>
              <a:rPr lang="es-HN" sz="3100" dirty="0">
                <a:latin typeface="Times New Roman" panose="02020603050405020304" pitchFamily="18" charset="0"/>
              </a:rPr>
              <a:t> </a:t>
            </a:r>
            <a:r>
              <a:rPr lang="es-HN" sz="3100" dirty="0" err="1">
                <a:latin typeface="Times New Roman" panose="02020603050405020304" pitchFamily="18" charset="0"/>
              </a:rPr>
              <a:t>Foods</a:t>
            </a:r>
            <a:r>
              <a:rPr lang="es-HN" sz="3100" dirty="0">
                <a:latin typeface="Times New Roman" panose="02020603050405020304" pitchFamily="18" charset="0"/>
              </a:rPr>
              <a:t> </a:t>
            </a:r>
            <a:r>
              <a:rPr lang="es-HN" sz="3100" dirty="0" err="1">
                <a:latin typeface="Times New Roman" panose="02020603050405020304" pitchFamily="18" charset="0"/>
              </a:rPr>
              <a:t>market</a:t>
            </a:r>
            <a:br>
              <a:rPr lang="en-US" sz="1800" b="1" dirty="0">
                <a:effectLst/>
                <a:latin typeface="Times New Roman" panose="02020603050405020304" pitchFamily="18" charset="0"/>
                <a:ea typeface="Times New Roman" panose="02020603050405020304" pitchFamily="18" charset="0"/>
              </a:rPr>
            </a:br>
            <a:br>
              <a:rPr lang="en-US" sz="2400" dirty="0">
                <a:latin typeface="+mj-lt"/>
                <a:cs typeface="+mj-cs"/>
              </a:rPr>
            </a:br>
            <a:endParaRPr lang="en-US" sz="2400" dirty="0">
              <a:latin typeface="+mj-lt"/>
              <a:cs typeface="+mj-cs"/>
            </a:endParaRPr>
          </a:p>
        </p:txBody>
      </p:sp>
      <p:sp>
        <p:nvSpPr>
          <p:cNvPr id="5" name="TextBox 4">
            <a:extLst>
              <a:ext uri="{FF2B5EF4-FFF2-40B4-BE49-F238E27FC236}">
                <a16:creationId xmlns:a16="http://schemas.microsoft.com/office/drawing/2014/main" id="{1A178BCE-F72A-4544-8DB5-66071A8B4DD4}"/>
              </a:ext>
            </a:extLst>
          </p:cNvPr>
          <p:cNvSpPr txBox="1"/>
          <p:nvPr/>
        </p:nvSpPr>
        <p:spPr>
          <a:xfrm>
            <a:off x="476680" y="1728848"/>
            <a:ext cx="4531416" cy="4154361"/>
          </a:xfrm>
          <a:prstGeom prst="rect">
            <a:avLst/>
          </a:prstGeom>
        </p:spPr>
        <p:txBody>
          <a:bodyPr vert="horz" lIns="91440" tIns="45720" rIns="91440" bIns="45720" rtlCol="0">
            <a:normAutofit/>
          </a:bodyPr>
          <a:lstStyle/>
          <a:p>
            <a:pPr>
              <a:lnSpc>
                <a:spcPct val="150000"/>
              </a:lnSpc>
              <a:spcAft>
                <a:spcPts val="600"/>
              </a:spcAft>
            </a:pPr>
            <a:endParaRPr lang="en-US" sz="2000" dirty="0"/>
          </a:p>
        </p:txBody>
      </p:sp>
      <p:graphicFrame>
        <p:nvGraphicFramePr>
          <p:cNvPr id="3" name="Diagrama 2">
            <a:extLst>
              <a:ext uri="{FF2B5EF4-FFF2-40B4-BE49-F238E27FC236}">
                <a16:creationId xmlns:a16="http://schemas.microsoft.com/office/drawing/2014/main" id="{B2630968-F17C-4C87-BE4A-CA432001D138}"/>
              </a:ext>
            </a:extLst>
          </p:cNvPr>
          <p:cNvGraphicFramePr/>
          <p:nvPr>
            <p:extLst>
              <p:ext uri="{D42A27DB-BD31-4B8C-83A1-F6EECF244321}">
                <p14:modId xmlns:p14="http://schemas.microsoft.com/office/powerpoint/2010/main" val="554306592"/>
              </p:ext>
            </p:extLst>
          </p:nvPr>
        </p:nvGraphicFramePr>
        <p:xfrm>
          <a:off x="263168" y="1139253"/>
          <a:ext cx="4531416" cy="526890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8810708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3250">
        <p15:prstTrans prst="origami"/>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321732"/>
            <a:ext cx="7058307" cy="1964266"/>
          </a:xfrm>
          <a:prstGeom prst="rect">
            <a:avLst/>
          </a:prstGeom>
          <a:solidFill>
            <a:srgbClr val="4F433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05C1BC3-459E-9EAB-B24E-1AE40B9464FB}"/>
              </a:ext>
            </a:extLst>
          </p:cNvPr>
          <p:cNvSpPr>
            <a:spLocks noGrp="1"/>
          </p:cNvSpPr>
          <p:nvPr>
            <p:ph type="title"/>
          </p:nvPr>
        </p:nvSpPr>
        <p:spPr>
          <a:xfrm>
            <a:off x="524256" y="516804"/>
            <a:ext cx="6594189" cy="1625210"/>
          </a:xfrm>
        </p:spPr>
        <p:txBody>
          <a:bodyPr vert="horz" lIns="91440" tIns="45720" rIns="91440" bIns="45720" rtlCol="0" anchor="ctr">
            <a:normAutofit/>
          </a:bodyPr>
          <a:lstStyle/>
          <a:p>
            <a:r>
              <a:rPr lang="en-US" kern="1200">
                <a:solidFill>
                  <a:srgbClr val="FFFFFF"/>
                </a:solidFill>
                <a:latin typeface="+mj-lt"/>
                <a:ea typeface="+mj-ea"/>
                <a:cs typeface="+mj-cs"/>
              </a:rPr>
              <a:t>Whole Foods</a:t>
            </a:r>
          </a:p>
        </p:txBody>
      </p:sp>
      <p:sp>
        <p:nvSpPr>
          <p:cNvPr id="18" name="Rectangle 17">
            <a:extLst>
              <a:ext uri="{FF2B5EF4-FFF2-40B4-BE49-F238E27FC236}">
                <a16:creationId xmlns:a16="http://schemas.microsoft.com/office/drawing/2014/main" id="{36D30126-6314-4A93-B27E-5C66CF7819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9184" y="2432305"/>
            <a:ext cx="7056669" cy="4102852"/>
          </a:xfrm>
          <a:prstGeom prst="rect">
            <a:avLst/>
          </a:prstGeom>
          <a:solidFill>
            <a:srgbClr val="7F7F7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Video 5" title="Box Packages">
            <a:hlinkClick r:id="" action="ppaction://media"/>
            <a:extLst>
              <a:ext uri="{FF2B5EF4-FFF2-40B4-BE49-F238E27FC236}">
                <a16:creationId xmlns:a16="http://schemas.microsoft.com/office/drawing/2014/main" id="{3C199912-EBF6-EE60-2367-3CFC8717979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15021" y="2660287"/>
            <a:ext cx="6483355" cy="3646887"/>
          </a:xfrm>
          <a:prstGeom prst="rect">
            <a:avLst/>
          </a:prstGeom>
        </p:spPr>
      </p:pic>
      <p:sp>
        <p:nvSpPr>
          <p:cNvPr id="20" name="Rectangle 19">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983F04C0-AC76-F68C-EED0-DE4AA51D984A}"/>
              </a:ext>
            </a:extLst>
          </p:cNvPr>
          <p:cNvSpPr txBox="1"/>
          <p:nvPr/>
        </p:nvSpPr>
        <p:spPr>
          <a:xfrm>
            <a:off x="8029319" y="917725"/>
            <a:ext cx="3424739" cy="4852362"/>
          </a:xfrm>
          <a:prstGeom prst="rect">
            <a:avLst/>
          </a:prstGeom>
        </p:spPr>
        <p:txBody>
          <a:bodyPr vert="horz" lIns="91440" tIns="45720" rIns="91440" bIns="45720" rtlCol="0" anchor="ctr">
            <a:normAutofit/>
          </a:bodyPr>
          <a:lstStyle/>
          <a:p>
            <a:pPr marR="0" fontAlgn="base">
              <a:lnSpc>
                <a:spcPct val="90000"/>
              </a:lnSpc>
              <a:spcBef>
                <a:spcPts val="0"/>
              </a:spcBef>
              <a:spcAft>
                <a:spcPts val="600"/>
              </a:spcAft>
            </a:pPr>
            <a:r>
              <a:rPr lang="en-US" sz="1400" dirty="0">
                <a:solidFill>
                  <a:srgbClr val="FFFFFF"/>
                </a:solidFill>
                <a:effectLst/>
              </a:rPr>
              <a:t>Una de las </a:t>
            </a:r>
            <a:r>
              <a:rPr lang="en-US" sz="1400" dirty="0" err="1">
                <a:solidFill>
                  <a:srgbClr val="FFFFFF"/>
                </a:solidFill>
                <a:effectLst/>
              </a:rPr>
              <a:t>más</a:t>
            </a:r>
            <a:r>
              <a:rPr lang="en-US" sz="1400" dirty="0">
                <a:solidFill>
                  <a:srgbClr val="FFFFFF"/>
                </a:solidFill>
                <a:effectLst/>
              </a:rPr>
              <a:t> </a:t>
            </a:r>
            <a:r>
              <a:rPr lang="en-US" sz="1400" dirty="0" err="1">
                <a:solidFill>
                  <a:srgbClr val="FFFFFF"/>
                </a:solidFill>
                <a:effectLst/>
              </a:rPr>
              <a:t>grandes</a:t>
            </a:r>
            <a:r>
              <a:rPr lang="en-US" sz="1400" dirty="0">
                <a:solidFill>
                  <a:srgbClr val="FFFFFF"/>
                </a:solidFill>
                <a:effectLst/>
              </a:rPr>
              <a:t> </a:t>
            </a:r>
            <a:r>
              <a:rPr lang="en-US" sz="1400" dirty="0" err="1">
                <a:solidFill>
                  <a:srgbClr val="FFFFFF"/>
                </a:solidFill>
                <a:effectLst/>
              </a:rPr>
              <a:t>innovaciones</a:t>
            </a:r>
            <a:r>
              <a:rPr lang="en-US" sz="1400" dirty="0">
                <a:solidFill>
                  <a:srgbClr val="FFFFFF"/>
                </a:solidFill>
                <a:effectLst/>
              </a:rPr>
              <a:t> de las tiendas de Whole Foods by Amazon es la </a:t>
            </a:r>
            <a:r>
              <a:rPr lang="en-US" sz="1400" dirty="0" err="1">
                <a:solidFill>
                  <a:srgbClr val="FFFFFF"/>
                </a:solidFill>
                <a:effectLst/>
              </a:rPr>
              <a:t>experiencia</a:t>
            </a:r>
            <a:r>
              <a:rPr lang="en-US" sz="1400" dirty="0">
                <a:solidFill>
                  <a:srgbClr val="FFFFFF"/>
                </a:solidFill>
                <a:effectLst/>
              </a:rPr>
              <a:t> sin </a:t>
            </a:r>
            <a:r>
              <a:rPr lang="en-US" sz="1400" dirty="0" err="1">
                <a:solidFill>
                  <a:srgbClr val="FFFFFF"/>
                </a:solidFill>
                <a:effectLst/>
              </a:rPr>
              <a:t>cajero</a:t>
            </a:r>
            <a:r>
              <a:rPr lang="en-US" sz="1400" dirty="0">
                <a:solidFill>
                  <a:srgbClr val="FFFFFF"/>
                </a:solidFill>
                <a:effectLst/>
              </a:rPr>
              <a:t>, que es </a:t>
            </a:r>
            <a:r>
              <a:rPr lang="en-US" sz="1400" dirty="0" err="1">
                <a:solidFill>
                  <a:srgbClr val="FFFFFF"/>
                </a:solidFill>
                <a:effectLst/>
              </a:rPr>
              <a:t>posible</a:t>
            </a:r>
            <a:r>
              <a:rPr lang="en-US" sz="1400" dirty="0">
                <a:solidFill>
                  <a:srgbClr val="FFFFFF"/>
                </a:solidFill>
                <a:effectLst/>
              </a:rPr>
              <a:t> gracias a </a:t>
            </a:r>
            <a:r>
              <a:rPr lang="en-US" sz="1400" dirty="0" err="1">
                <a:solidFill>
                  <a:srgbClr val="FFFFFF"/>
                </a:solidFill>
                <a:effectLst/>
              </a:rPr>
              <a:t>cámaras</a:t>
            </a:r>
            <a:r>
              <a:rPr lang="en-US" sz="1400" dirty="0">
                <a:solidFill>
                  <a:srgbClr val="FFFFFF"/>
                </a:solidFill>
                <a:effectLst/>
              </a:rPr>
              <a:t>, </a:t>
            </a:r>
            <a:r>
              <a:rPr lang="en-US" sz="1400" dirty="0" err="1">
                <a:solidFill>
                  <a:srgbClr val="FFFFFF"/>
                </a:solidFill>
                <a:effectLst/>
              </a:rPr>
              <a:t>sensores</a:t>
            </a:r>
            <a:r>
              <a:rPr lang="en-US" sz="1400" dirty="0">
                <a:solidFill>
                  <a:srgbClr val="FFFFFF"/>
                </a:solidFill>
                <a:effectLst/>
              </a:rPr>
              <a:t> y software que </a:t>
            </a:r>
            <a:r>
              <a:rPr lang="en-US" sz="1400" dirty="0" err="1">
                <a:solidFill>
                  <a:srgbClr val="FFFFFF"/>
                </a:solidFill>
                <a:effectLst/>
              </a:rPr>
              <a:t>rastrean</a:t>
            </a:r>
            <a:r>
              <a:rPr lang="en-US" sz="1400" dirty="0">
                <a:solidFill>
                  <a:srgbClr val="FFFFFF"/>
                </a:solidFill>
                <a:effectLst/>
              </a:rPr>
              <a:t> a las personas y </a:t>
            </a:r>
            <a:r>
              <a:rPr lang="en-US" sz="1400" dirty="0" err="1">
                <a:solidFill>
                  <a:srgbClr val="FFFFFF"/>
                </a:solidFill>
                <a:effectLst/>
              </a:rPr>
              <a:t>los</a:t>
            </a:r>
            <a:r>
              <a:rPr lang="en-US" sz="1400" dirty="0">
                <a:solidFill>
                  <a:srgbClr val="FFFFFF"/>
                </a:solidFill>
                <a:effectLst/>
              </a:rPr>
              <a:t> </a:t>
            </a:r>
            <a:r>
              <a:rPr lang="en-US" sz="1400" dirty="0" err="1">
                <a:solidFill>
                  <a:srgbClr val="FFFFFF"/>
                </a:solidFill>
                <a:effectLst/>
              </a:rPr>
              <a:t>productos</a:t>
            </a:r>
            <a:r>
              <a:rPr lang="en-US" sz="1400" dirty="0">
                <a:solidFill>
                  <a:srgbClr val="FFFFFF"/>
                </a:solidFill>
                <a:effectLst/>
              </a:rPr>
              <a:t> </a:t>
            </a:r>
            <a:r>
              <a:rPr lang="en-US" sz="1400" dirty="0" err="1">
                <a:solidFill>
                  <a:srgbClr val="FFFFFF"/>
                </a:solidFill>
                <a:effectLst/>
              </a:rPr>
              <a:t>en</a:t>
            </a:r>
            <a:r>
              <a:rPr lang="en-US" sz="1400" dirty="0">
                <a:solidFill>
                  <a:srgbClr val="FFFFFF"/>
                </a:solidFill>
                <a:effectLst/>
              </a:rPr>
              <a:t> la tienda; es similar a la </a:t>
            </a:r>
            <a:r>
              <a:rPr lang="en-US" sz="1400" dirty="0" err="1">
                <a:solidFill>
                  <a:srgbClr val="FFFFFF"/>
                </a:solidFill>
                <a:effectLst/>
              </a:rPr>
              <a:t>tecnología</a:t>
            </a:r>
            <a:r>
              <a:rPr lang="en-US" sz="1400" dirty="0">
                <a:solidFill>
                  <a:srgbClr val="FFFFFF"/>
                </a:solidFill>
                <a:effectLst/>
              </a:rPr>
              <a:t> que se </a:t>
            </a:r>
            <a:r>
              <a:rPr lang="en-US" sz="1400" dirty="0" err="1">
                <a:solidFill>
                  <a:srgbClr val="FFFFFF"/>
                </a:solidFill>
                <a:effectLst/>
              </a:rPr>
              <a:t>usa</a:t>
            </a:r>
            <a:r>
              <a:rPr lang="en-US" sz="1400" dirty="0">
                <a:solidFill>
                  <a:srgbClr val="FFFFFF"/>
                </a:solidFill>
                <a:effectLst/>
              </a:rPr>
              <a:t> </a:t>
            </a:r>
            <a:r>
              <a:rPr lang="en-US" sz="1400" dirty="0" err="1">
                <a:solidFill>
                  <a:srgbClr val="FFFFFF"/>
                </a:solidFill>
                <a:effectLst/>
              </a:rPr>
              <a:t>en</a:t>
            </a:r>
            <a:r>
              <a:rPr lang="en-US" sz="1400" dirty="0">
                <a:solidFill>
                  <a:srgbClr val="FFFFFF"/>
                </a:solidFill>
                <a:effectLst/>
              </a:rPr>
              <a:t> </a:t>
            </a:r>
            <a:r>
              <a:rPr lang="en-US" sz="1400" dirty="0" err="1">
                <a:solidFill>
                  <a:srgbClr val="FFFFFF"/>
                </a:solidFill>
                <a:effectLst/>
              </a:rPr>
              <a:t>los</a:t>
            </a:r>
            <a:r>
              <a:rPr lang="en-US" sz="1400" dirty="0">
                <a:solidFill>
                  <a:srgbClr val="FFFFFF"/>
                </a:solidFill>
                <a:effectLst/>
              </a:rPr>
              <a:t> autos sin conductor. Para </a:t>
            </a:r>
            <a:r>
              <a:rPr lang="en-US" sz="1400" dirty="0" err="1">
                <a:solidFill>
                  <a:srgbClr val="FFFFFF"/>
                </a:solidFill>
                <a:effectLst/>
              </a:rPr>
              <a:t>optar</a:t>
            </a:r>
            <a:r>
              <a:rPr lang="en-US" sz="1400" dirty="0">
                <a:solidFill>
                  <a:srgbClr val="FFFFFF"/>
                </a:solidFill>
                <a:effectLst/>
              </a:rPr>
              <a:t> </a:t>
            </a:r>
            <a:r>
              <a:rPr lang="en-US" sz="1400" dirty="0" err="1">
                <a:solidFill>
                  <a:srgbClr val="FFFFFF"/>
                </a:solidFill>
                <a:effectLst/>
              </a:rPr>
              <a:t>por</a:t>
            </a:r>
            <a:r>
              <a:rPr lang="en-US" sz="1400" dirty="0">
                <a:solidFill>
                  <a:srgbClr val="FFFFFF"/>
                </a:solidFill>
                <a:effectLst/>
              </a:rPr>
              <a:t> no </a:t>
            </a:r>
            <a:r>
              <a:rPr lang="en-US" sz="1400" dirty="0" err="1">
                <a:solidFill>
                  <a:srgbClr val="FFFFFF"/>
                </a:solidFill>
                <a:effectLst/>
              </a:rPr>
              <a:t>participar</a:t>
            </a:r>
            <a:r>
              <a:rPr lang="en-US" sz="1400" dirty="0">
                <a:solidFill>
                  <a:srgbClr val="FFFFFF"/>
                </a:solidFill>
                <a:effectLst/>
              </a:rPr>
              <a:t> </a:t>
            </a:r>
            <a:r>
              <a:rPr lang="en-US" sz="1400" dirty="0" err="1">
                <a:solidFill>
                  <a:srgbClr val="FFFFFF"/>
                </a:solidFill>
                <a:effectLst/>
              </a:rPr>
              <a:t>en</a:t>
            </a:r>
            <a:r>
              <a:rPr lang="en-US" sz="1400" dirty="0">
                <a:solidFill>
                  <a:srgbClr val="FFFFFF"/>
                </a:solidFill>
                <a:effectLst/>
              </a:rPr>
              <a:t> </a:t>
            </a:r>
            <a:r>
              <a:rPr lang="en-US" sz="1400" dirty="0" err="1">
                <a:solidFill>
                  <a:srgbClr val="FFFFFF"/>
                </a:solidFill>
                <a:effectLst/>
              </a:rPr>
              <a:t>una</a:t>
            </a:r>
            <a:r>
              <a:rPr lang="en-US" sz="1400" dirty="0">
                <a:solidFill>
                  <a:srgbClr val="FFFFFF"/>
                </a:solidFill>
                <a:effectLst/>
              </a:rPr>
              <a:t> </a:t>
            </a:r>
            <a:r>
              <a:rPr lang="en-US" sz="1400" dirty="0" err="1">
                <a:solidFill>
                  <a:srgbClr val="FFFFFF"/>
                </a:solidFill>
                <a:effectLst/>
              </a:rPr>
              <a:t>interacción</a:t>
            </a:r>
            <a:r>
              <a:rPr lang="en-US" sz="1400" dirty="0">
                <a:solidFill>
                  <a:srgbClr val="FFFFFF"/>
                </a:solidFill>
                <a:effectLst/>
              </a:rPr>
              <a:t> de </a:t>
            </a:r>
            <a:r>
              <a:rPr lang="en-US" sz="1400" dirty="0" err="1">
                <a:solidFill>
                  <a:srgbClr val="FFFFFF"/>
                </a:solidFill>
                <a:effectLst/>
              </a:rPr>
              <a:t>pago</a:t>
            </a:r>
            <a:r>
              <a:rPr lang="en-US" sz="1400" dirty="0">
                <a:solidFill>
                  <a:srgbClr val="FFFFFF"/>
                </a:solidFill>
                <a:effectLst/>
              </a:rPr>
              <a:t>, </a:t>
            </a:r>
            <a:r>
              <a:rPr lang="en-US" sz="1400" dirty="0" err="1">
                <a:solidFill>
                  <a:srgbClr val="FFFFFF"/>
                </a:solidFill>
                <a:effectLst/>
              </a:rPr>
              <a:t>los</a:t>
            </a:r>
            <a:r>
              <a:rPr lang="en-US" sz="1400" dirty="0">
                <a:solidFill>
                  <a:srgbClr val="FFFFFF"/>
                </a:solidFill>
                <a:effectLst/>
              </a:rPr>
              <a:t> </a:t>
            </a:r>
            <a:r>
              <a:rPr lang="en-US" sz="1400" dirty="0" err="1">
                <a:solidFill>
                  <a:srgbClr val="FFFFFF"/>
                </a:solidFill>
                <a:effectLst/>
              </a:rPr>
              <a:t>clientes</a:t>
            </a:r>
            <a:r>
              <a:rPr lang="en-US" sz="1400" dirty="0">
                <a:solidFill>
                  <a:srgbClr val="FFFFFF"/>
                </a:solidFill>
                <a:effectLst/>
              </a:rPr>
              <a:t> </a:t>
            </a:r>
            <a:r>
              <a:rPr lang="en-US" sz="1400" dirty="0" err="1">
                <a:solidFill>
                  <a:srgbClr val="FFFFFF"/>
                </a:solidFill>
                <a:effectLst/>
              </a:rPr>
              <a:t>simplemente</a:t>
            </a:r>
            <a:r>
              <a:rPr lang="en-US" sz="1400" dirty="0">
                <a:solidFill>
                  <a:srgbClr val="FFFFFF"/>
                </a:solidFill>
                <a:effectLst/>
              </a:rPr>
              <a:t> </a:t>
            </a:r>
            <a:r>
              <a:rPr lang="en-US" sz="1400" dirty="0" err="1">
                <a:solidFill>
                  <a:srgbClr val="FFFFFF"/>
                </a:solidFill>
                <a:effectLst/>
              </a:rPr>
              <a:t>escanean</a:t>
            </a:r>
            <a:r>
              <a:rPr lang="en-US" sz="1400" dirty="0">
                <a:solidFill>
                  <a:srgbClr val="FFFFFF"/>
                </a:solidFill>
                <a:effectLst/>
              </a:rPr>
              <a:t> un </a:t>
            </a:r>
            <a:r>
              <a:rPr lang="en-US" sz="1400" dirty="0" err="1">
                <a:solidFill>
                  <a:srgbClr val="FFFFFF"/>
                </a:solidFill>
                <a:effectLst/>
              </a:rPr>
              <a:t>código</a:t>
            </a:r>
            <a:r>
              <a:rPr lang="en-US" sz="1400" dirty="0">
                <a:solidFill>
                  <a:srgbClr val="FFFFFF"/>
                </a:solidFill>
                <a:effectLst/>
              </a:rPr>
              <a:t> QR </a:t>
            </a:r>
            <a:r>
              <a:rPr lang="en-US" sz="1400" dirty="0" err="1">
                <a:solidFill>
                  <a:srgbClr val="FFFFFF"/>
                </a:solidFill>
                <a:effectLst/>
              </a:rPr>
              <a:t>desde</a:t>
            </a:r>
            <a:r>
              <a:rPr lang="en-US" sz="1400" dirty="0">
                <a:solidFill>
                  <a:srgbClr val="FFFFFF"/>
                </a:solidFill>
                <a:effectLst/>
              </a:rPr>
              <a:t> </a:t>
            </a:r>
            <a:r>
              <a:rPr lang="en-US" sz="1400" dirty="0" err="1">
                <a:solidFill>
                  <a:srgbClr val="FFFFFF"/>
                </a:solidFill>
                <a:effectLst/>
              </a:rPr>
              <a:t>su</a:t>
            </a:r>
            <a:r>
              <a:rPr lang="en-US" sz="1400" dirty="0">
                <a:solidFill>
                  <a:srgbClr val="FFFFFF"/>
                </a:solidFill>
                <a:effectLst/>
              </a:rPr>
              <a:t> </a:t>
            </a:r>
            <a:r>
              <a:rPr lang="en-US" sz="1400" dirty="0" err="1">
                <a:solidFill>
                  <a:srgbClr val="FFFFFF"/>
                </a:solidFill>
                <a:effectLst/>
              </a:rPr>
              <a:t>aplicación</a:t>
            </a:r>
            <a:r>
              <a:rPr lang="en-US" sz="1400" dirty="0">
                <a:solidFill>
                  <a:srgbClr val="FFFFFF"/>
                </a:solidFill>
                <a:effectLst/>
              </a:rPr>
              <a:t> Amazon o Whole Foods, </a:t>
            </a:r>
            <a:r>
              <a:rPr lang="en-US" sz="1400" dirty="0" err="1">
                <a:solidFill>
                  <a:srgbClr val="FFFFFF"/>
                </a:solidFill>
                <a:effectLst/>
              </a:rPr>
              <a:t>su</a:t>
            </a:r>
            <a:r>
              <a:rPr lang="en-US" sz="1400" dirty="0">
                <a:solidFill>
                  <a:srgbClr val="FFFFFF"/>
                </a:solidFill>
                <a:effectLst/>
              </a:rPr>
              <a:t> </a:t>
            </a:r>
            <a:r>
              <a:rPr lang="en-US" sz="1400" dirty="0" err="1">
                <a:solidFill>
                  <a:srgbClr val="FFFFFF"/>
                </a:solidFill>
                <a:effectLst/>
              </a:rPr>
              <a:t>palma</a:t>
            </a:r>
            <a:r>
              <a:rPr lang="en-US" sz="1400" dirty="0">
                <a:solidFill>
                  <a:srgbClr val="FFFFFF"/>
                </a:solidFill>
                <a:effectLst/>
              </a:rPr>
              <a:t> o </a:t>
            </a:r>
            <a:r>
              <a:rPr lang="en-US" sz="1400" dirty="0" err="1">
                <a:solidFill>
                  <a:srgbClr val="FFFFFF"/>
                </a:solidFill>
                <a:effectLst/>
              </a:rPr>
              <a:t>una</a:t>
            </a:r>
            <a:r>
              <a:rPr lang="en-US" sz="1400" dirty="0">
                <a:solidFill>
                  <a:srgbClr val="FFFFFF"/>
                </a:solidFill>
                <a:effectLst/>
              </a:rPr>
              <a:t> </a:t>
            </a:r>
            <a:r>
              <a:rPr lang="en-US" sz="1400" dirty="0" err="1">
                <a:solidFill>
                  <a:srgbClr val="FFFFFF"/>
                </a:solidFill>
                <a:effectLst/>
              </a:rPr>
              <a:t>tarjeta</a:t>
            </a:r>
            <a:r>
              <a:rPr lang="en-US" sz="1400" dirty="0">
                <a:solidFill>
                  <a:srgbClr val="FFFFFF"/>
                </a:solidFill>
                <a:effectLst/>
              </a:rPr>
              <a:t> de </a:t>
            </a:r>
            <a:r>
              <a:rPr lang="en-US" sz="1400" dirty="0" err="1">
                <a:solidFill>
                  <a:srgbClr val="FFFFFF"/>
                </a:solidFill>
                <a:effectLst/>
              </a:rPr>
              <a:t>débito</a:t>
            </a:r>
            <a:r>
              <a:rPr lang="en-US" sz="1400" dirty="0">
                <a:solidFill>
                  <a:srgbClr val="FFFFFF"/>
                </a:solidFill>
                <a:effectLst/>
              </a:rPr>
              <a:t> o </a:t>
            </a:r>
            <a:r>
              <a:rPr lang="en-US" sz="1400" dirty="0" err="1">
                <a:solidFill>
                  <a:srgbClr val="FFFFFF"/>
                </a:solidFill>
                <a:effectLst/>
              </a:rPr>
              <a:t>crédito</a:t>
            </a:r>
            <a:r>
              <a:rPr lang="en-US" sz="1400" dirty="0">
                <a:solidFill>
                  <a:srgbClr val="FFFFFF"/>
                </a:solidFill>
                <a:effectLst/>
              </a:rPr>
              <a:t> </a:t>
            </a:r>
            <a:r>
              <a:rPr lang="en-US" sz="1400" dirty="0" err="1">
                <a:solidFill>
                  <a:srgbClr val="FFFFFF"/>
                </a:solidFill>
                <a:effectLst/>
              </a:rPr>
              <a:t>vinculada</a:t>
            </a:r>
            <a:r>
              <a:rPr lang="en-US" sz="1400" dirty="0">
                <a:solidFill>
                  <a:srgbClr val="FFFFFF"/>
                </a:solidFill>
                <a:effectLst/>
              </a:rPr>
              <a:t> a Amazon </a:t>
            </a:r>
            <a:r>
              <a:rPr lang="en-US" sz="1400" dirty="0" err="1">
                <a:solidFill>
                  <a:srgbClr val="FFFFFF"/>
                </a:solidFill>
                <a:effectLst/>
              </a:rPr>
              <a:t>cuando</a:t>
            </a:r>
            <a:r>
              <a:rPr lang="en-US" sz="1400" dirty="0">
                <a:solidFill>
                  <a:srgbClr val="FFFFFF"/>
                </a:solidFill>
                <a:effectLst/>
              </a:rPr>
              <a:t> </a:t>
            </a:r>
            <a:r>
              <a:rPr lang="en-US" sz="1400" dirty="0" err="1">
                <a:solidFill>
                  <a:srgbClr val="FFFFFF"/>
                </a:solidFill>
                <a:effectLst/>
              </a:rPr>
              <a:t>ingresan</a:t>
            </a:r>
            <a:r>
              <a:rPr lang="en-US" sz="1400" dirty="0">
                <a:solidFill>
                  <a:srgbClr val="FFFFFF"/>
                </a:solidFill>
                <a:effectLst/>
              </a:rPr>
              <a:t> a la tienda. </a:t>
            </a:r>
            <a:r>
              <a:rPr lang="en-US" sz="1400" dirty="0" err="1">
                <a:solidFill>
                  <a:srgbClr val="FFFFFF"/>
                </a:solidFill>
                <a:effectLst/>
              </a:rPr>
              <a:t>Después</a:t>
            </a:r>
            <a:r>
              <a:rPr lang="en-US" sz="1400" dirty="0">
                <a:solidFill>
                  <a:srgbClr val="FFFFFF"/>
                </a:solidFill>
                <a:effectLst/>
              </a:rPr>
              <a:t>, son </a:t>
            </a:r>
            <a:r>
              <a:rPr lang="en-US" sz="1400" dirty="0" err="1">
                <a:solidFill>
                  <a:srgbClr val="FFFFFF"/>
                </a:solidFill>
                <a:effectLst/>
              </a:rPr>
              <a:t>libres</a:t>
            </a:r>
            <a:r>
              <a:rPr lang="en-US" sz="1400" dirty="0">
                <a:solidFill>
                  <a:srgbClr val="FFFFFF"/>
                </a:solidFill>
                <a:effectLst/>
              </a:rPr>
              <a:t> de </a:t>
            </a:r>
            <a:r>
              <a:rPr lang="en-US" sz="1400" dirty="0" err="1">
                <a:solidFill>
                  <a:srgbClr val="FFFFFF"/>
                </a:solidFill>
                <a:effectLst/>
              </a:rPr>
              <a:t>llenar</a:t>
            </a:r>
            <a:r>
              <a:rPr lang="en-US" sz="1400" dirty="0">
                <a:solidFill>
                  <a:srgbClr val="FFFFFF"/>
                </a:solidFill>
                <a:effectLst/>
              </a:rPr>
              <a:t> sus canastas y </a:t>
            </a:r>
            <a:r>
              <a:rPr lang="en-US" sz="1400" dirty="0" err="1">
                <a:solidFill>
                  <a:srgbClr val="FFFFFF"/>
                </a:solidFill>
                <a:effectLst/>
              </a:rPr>
              <a:t>salir</a:t>
            </a:r>
            <a:r>
              <a:rPr lang="en-US" sz="1400" dirty="0">
                <a:solidFill>
                  <a:srgbClr val="FFFFFF"/>
                </a:solidFill>
                <a:effectLst/>
              </a:rPr>
              <a:t> </a:t>
            </a:r>
            <a:r>
              <a:rPr lang="en-US" sz="1400" dirty="0" err="1">
                <a:solidFill>
                  <a:srgbClr val="FFFFFF"/>
                </a:solidFill>
                <a:effectLst/>
              </a:rPr>
              <a:t>por</a:t>
            </a:r>
            <a:r>
              <a:rPr lang="en-US" sz="1400" dirty="0">
                <a:solidFill>
                  <a:srgbClr val="FFFFFF"/>
                </a:solidFill>
                <a:effectLst/>
              </a:rPr>
              <a:t> la </a:t>
            </a:r>
            <a:r>
              <a:rPr lang="en-US" sz="1400" dirty="0" err="1">
                <a:solidFill>
                  <a:srgbClr val="FFFFFF"/>
                </a:solidFill>
                <a:effectLst/>
              </a:rPr>
              <a:t>puerta</a:t>
            </a:r>
            <a:r>
              <a:rPr lang="en-US" sz="1400" dirty="0">
                <a:solidFill>
                  <a:srgbClr val="FFFFFF"/>
                </a:solidFill>
                <a:effectLst/>
              </a:rPr>
              <a:t>. </a:t>
            </a:r>
            <a:r>
              <a:rPr lang="en-US" sz="1400" dirty="0" err="1">
                <a:solidFill>
                  <a:srgbClr val="FFFFFF"/>
                </a:solidFill>
                <a:effectLst/>
              </a:rPr>
              <a:t>En</a:t>
            </a:r>
            <a:r>
              <a:rPr lang="en-US" sz="1400" dirty="0">
                <a:solidFill>
                  <a:srgbClr val="FFFFFF"/>
                </a:solidFill>
                <a:effectLst/>
              </a:rPr>
              <a:t> </a:t>
            </a:r>
            <a:r>
              <a:rPr lang="en-US" sz="1400" dirty="0" err="1">
                <a:solidFill>
                  <a:srgbClr val="FFFFFF"/>
                </a:solidFill>
                <a:effectLst/>
              </a:rPr>
              <a:t>este</a:t>
            </a:r>
            <a:r>
              <a:rPr lang="en-US" sz="1400" dirty="0">
                <a:solidFill>
                  <a:srgbClr val="FFFFFF"/>
                </a:solidFill>
                <a:effectLst/>
              </a:rPr>
              <a:t> </a:t>
            </a:r>
            <a:r>
              <a:rPr lang="en-US" sz="1400" dirty="0" err="1">
                <a:solidFill>
                  <a:srgbClr val="FFFFFF"/>
                </a:solidFill>
                <a:effectLst/>
              </a:rPr>
              <a:t>momento</a:t>
            </a:r>
            <a:r>
              <a:rPr lang="en-US" sz="1400" dirty="0">
                <a:solidFill>
                  <a:srgbClr val="FFFFFF"/>
                </a:solidFill>
                <a:effectLst/>
              </a:rPr>
              <a:t>, </a:t>
            </a:r>
            <a:r>
              <a:rPr lang="en-US" sz="1400" dirty="0" err="1">
                <a:solidFill>
                  <a:srgbClr val="FFFFFF"/>
                </a:solidFill>
                <a:effectLst/>
              </a:rPr>
              <a:t>los</a:t>
            </a:r>
            <a:r>
              <a:rPr lang="en-US" sz="1400" dirty="0">
                <a:solidFill>
                  <a:srgbClr val="FFFFFF"/>
                </a:solidFill>
                <a:effectLst/>
              </a:rPr>
              <a:t> </a:t>
            </a:r>
            <a:r>
              <a:rPr lang="en-US" sz="1400" dirty="0" err="1">
                <a:solidFill>
                  <a:srgbClr val="FFFFFF"/>
                </a:solidFill>
                <a:effectLst/>
              </a:rPr>
              <a:t>clientes</a:t>
            </a:r>
            <a:r>
              <a:rPr lang="en-US" sz="1400" dirty="0">
                <a:solidFill>
                  <a:srgbClr val="FFFFFF"/>
                </a:solidFill>
                <a:effectLst/>
              </a:rPr>
              <a:t> </a:t>
            </a:r>
            <a:r>
              <a:rPr lang="en-US" sz="1400" dirty="0" err="1">
                <a:solidFill>
                  <a:srgbClr val="FFFFFF"/>
                </a:solidFill>
                <a:effectLst/>
              </a:rPr>
              <a:t>aún</a:t>
            </a:r>
            <a:r>
              <a:rPr lang="en-US" sz="1400" dirty="0">
                <a:solidFill>
                  <a:srgbClr val="FFFFFF"/>
                </a:solidFill>
                <a:effectLst/>
              </a:rPr>
              <a:t> </a:t>
            </a:r>
            <a:r>
              <a:rPr lang="en-US" sz="1400" dirty="0" err="1">
                <a:solidFill>
                  <a:srgbClr val="FFFFFF"/>
                </a:solidFill>
                <a:effectLst/>
              </a:rPr>
              <a:t>tienen</a:t>
            </a:r>
            <a:r>
              <a:rPr lang="en-US" sz="1400" dirty="0">
                <a:solidFill>
                  <a:srgbClr val="FFFFFF"/>
                </a:solidFill>
                <a:effectLst/>
              </a:rPr>
              <a:t> la </a:t>
            </a:r>
            <a:r>
              <a:rPr lang="en-US" sz="1400" dirty="0" err="1">
                <a:solidFill>
                  <a:srgbClr val="FFFFFF"/>
                </a:solidFill>
                <a:effectLst/>
              </a:rPr>
              <a:t>opción</a:t>
            </a:r>
            <a:r>
              <a:rPr lang="en-US" sz="1400" dirty="0">
                <a:solidFill>
                  <a:srgbClr val="FFFFFF"/>
                </a:solidFill>
                <a:effectLst/>
              </a:rPr>
              <a:t> de </a:t>
            </a:r>
            <a:r>
              <a:rPr lang="en-US" sz="1400" dirty="0" err="1">
                <a:solidFill>
                  <a:srgbClr val="FFFFFF"/>
                </a:solidFill>
                <a:effectLst/>
              </a:rPr>
              <a:t>filas</a:t>
            </a:r>
            <a:r>
              <a:rPr lang="en-US" sz="1400" dirty="0">
                <a:solidFill>
                  <a:srgbClr val="FFFFFF"/>
                </a:solidFill>
                <a:effectLst/>
              </a:rPr>
              <a:t> de </a:t>
            </a:r>
            <a:r>
              <a:rPr lang="en-US" sz="1400" dirty="0" err="1">
                <a:solidFill>
                  <a:srgbClr val="FFFFFF"/>
                </a:solidFill>
                <a:effectLst/>
              </a:rPr>
              <a:t>autopago</a:t>
            </a:r>
            <a:r>
              <a:rPr lang="en-US" sz="1400" dirty="0">
                <a:solidFill>
                  <a:srgbClr val="FFFFFF"/>
                </a:solidFill>
                <a:effectLst/>
              </a:rPr>
              <a:t>, </a:t>
            </a:r>
            <a:r>
              <a:rPr lang="en-US" sz="1400" dirty="0" err="1">
                <a:solidFill>
                  <a:srgbClr val="FFFFFF"/>
                </a:solidFill>
                <a:effectLst/>
              </a:rPr>
              <a:t>donde</a:t>
            </a:r>
            <a:r>
              <a:rPr lang="en-US" sz="1400" dirty="0">
                <a:solidFill>
                  <a:srgbClr val="FFFFFF"/>
                </a:solidFill>
                <a:effectLst/>
              </a:rPr>
              <a:t> se </a:t>
            </a:r>
            <a:r>
              <a:rPr lang="en-US" sz="1400" dirty="0" err="1">
                <a:solidFill>
                  <a:srgbClr val="FFFFFF"/>
                </a:solidFill>
                <a:effectLst/>
              </a:rPr>
              <a:t>aceptan</a:t>
            </a:r>
            <a:r>
              <a:rPr lang="en-US" sz="1400" dirty="0">
                <a:solidFill>
                  <a:srgbClr val="FFFFFF"/>
                </a:solidFill>
                <a:effectLst/>
              </a:rPr>
              <a:t> </a:t>
            </a:r>
            <a:r>
              <a:rPr lang="en-US" sz="1400" dirty="0" err="1">
                <a:solidFill>
                  <a:srgbClr val="FFFFFF"/>
                </a:solidFill>
                <a:effectLst/>
              </a:rPr>
              <a:t>efectivo</a:t>
            </a:r>
            <a:r>
              <a:rPr lang="en-US" sz="1400" dirty="0">
                <a:solidFill>
                  <a:srgbClr val="FFFFFF"/>
                </a:solidFill>
                <a:effectLst/>
              </a:rPr>
              <a:t>, </a:t>
            </a:r>
            <a:r>
              <a:rPr lang="en-US" sz="1400" dirty="0" err="1">
                <a:solidFill>
                  <a:srgbClr val="FFFFFF"/>
                </a:solidFill>
                <a:effectLst/>
              </a:rPr>
              <a:t>tarjetas</a:t>
            </a:r>
            <a:r>
              <a:rPr lang="en-US" sz="1400" dirty="0">
                <a:solidFill>
                  <a:srgbClr val="FFFFFF"/>
                </a:solidFill>
                <a:effectLst/>
              </a:rPr>
              <a:t> de regalo y </a:t>
            </a:r>
            <a:r>
              <a:rPr lang="en-US" sz="1400" dirty="0" err="1">
                <a:solidFill>
                  <a:srgbClr val="FFFFFF"/>
                </a:solidFill>
                <a:effectLst/>
              </a:rPr>
              <a:t>beneficios</a:t>
            </a:r>
            <a:r>
              <a:rPr lang="en-US" sz="1400" dirty="0">
                <a:solidFill>
                  <a:srgbClr val="FFFFFF"/>
                </a:solidFill>
                <a:effectLst/>
              </a:rPr>
              <a:t> del </a:t>
            </a:r>
            <a:r>
              <a:rPr lang="en-US" sz="1400" dirty="0" err="1">
                <a:solidFill>
                  <a:srgbClr val="FFFFFF"/>
                </a:solidFill>
                <a:effectLst/>
              </a:rPr>
              <a:t>programa</a:t>
            </a:r>
            <a:r>
              <a:rPr lang="en-US" sz="1400" dirty="0">
                <a:solidFill>
                  <a:srgbClr val="FFFFFF"/>
                </a:solidFill>
                <a:effectLst/>
              </a:rPr>
              <a:t> de </a:t>
            </a:r>
            <a:r>
              <a:rPr lang="en-US" sz="1400" dirty="0" err="1">
                <a:solidFill>
                  <a:srgbClr val="FFFFFF"/>
                </a:solidFill>
                <a:effectLst/>
              </a:rPr>
              <a:t>nutrición</a:t>
            </a:r>
            <a:r>
              <a:rPr lang="en-US" sz="1400" dirty="0">
                <a:solidFill>
                  <a:srgbClr val="FFFFFF"/>
                </a:solidFill>
                <a:effectLst/>
              </a:rPr>
              <a:t> </a:t>
            </a:r>
            <a:r>
              <a:rPr lang="en-US" sz="1400" dirty="0" err="1">
                <a:solidFill>
                  <a:srgbClr val="FFFFFF"/>
                </a:solidFill>
                <a:effectLst/>
              </a:rPr>
              <a:t>suplementaria</a:t>
            </a:r>
            <a:r>
              <a:rPr lang="en-US" sz="1400" dirty="0">
                <a:solidFill>
                  <a:srgbClr val="FFFFFF"/>
                </a:solidFill>
                <a:effectLst/>
              </a:rPr>
              <a:t>.</a:t>
            </a:r>
          </a:p>
        </p:txBody>
      </p:sp>
      <p:sp>
        <p:nvSpPr>
          <p:cNvPr id="12" name="TextBox 11">
            <a:extLst>
              <a:ext uri="{FF2B5EF4-FFF2-40B4-BE49-F238E27FC236}">
                <a16:creationId xmlns:a16="http://schemas.microsoft.com/office/drawing/2014/main" id="{92C30FC9-AA8F-11EF-393B-A109AF2B4DAC}"/>
              </a:ext>
            </a:extLst>
          </p:cNvPr>
          <p:cNvSpPr txBox="1"/>
          <p:nvPr/>
        </p:nvSpPr>
        <p:spPr>
          <a:xfrm>
            <a:off x="9702461" y="6488668"/>
            <a:ext cx="1751597" cy="369332"/>
          </a:xfrm>
          <a:prstGeom prst="rect">
            <a:avLst/>
          </a:prstGeom>
          <a:noFill/>
        </p:spPr>
        <p:txBody>
          <a:bodyPr wrap="square">
            <a:spAutoFit/>
          </a:bodyPr>
          <a:lstStyle/>
          <a:p>
            <a:r>
              <a:rPr lang="es-ES" sz="1800" b="1" dirty="0">
                <a:latin typeface="Calibri"/>
                <a:cs typeface="Segoe UI"/>
              </a:rPr>
              <a:t>Carlo Menjivar </a:t>
            </a:r>
            <a:endParaRPr lang="en-US" dirty="0"/>
          </a:p>
        </p:txBody>
      </p:sp>
    </p:spTree>
    <p:extLst>
      <p:ext uri="{BB962C8B-B14F-4D97-AF65-F5344CB8AC3E}">
        <p14:creationId xmlns:p14="http://schemas.microsoft.com/office/powerpoint/2010/main" val="3506652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FEF463D-EE6B-46FF-B7C7-74B09A96C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11A27B3A-460C-4100-99B5-817F25979F6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827089" y="1498602"/>
            <a:ext cx="4403345" cy="3940174"/>
            <a:chOff x="827089" y="1498602"/>
            <a:chExt cx="4403345" cy="3940174"/>
          </a:xfrm>
          <a:effectLst>
            <a:outerShdw blurRad="381000" dist="152400" dir="5400000" algn="ctr" rotWithShape="0">
              <a:srgbClr val="000000">
                <a:alpha val="10000"/>
              </a:srgbClr>
            </a:outerShdw>
          </a:effectLst>
        </p:grpSpPr>
        <p:sp>
          <p:nvSpPr>
            <p:cNvPr id="12" name="Freeform: Shape 11">
              <a:extLst>
                <a:ext uri="{FF2B5EF4-FFF2-40B4-BE49-F238E27FC236}">
                  <a16:creationId xmlns:a16="http://schemas.microsoft.com/office/drawing/2014/main" id="{35450488-7F33-43E4-B4DA-CAB50A1CC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sp>
          <p:nvSpPr>
            <p:cNvPr id="13" name="Freeform: Shape 12">
              <a:extLst>
                <a:ext uri="{FF2B5EF4-FFF2-40B4-BE49-F238E27FC236}">
                  <a16:creationId xmlns:a16="http://schemas.microsoft.com/office/drawing/2014/main" id="{EE5154B2-BEF9-4C08-B6B1-9DED9F17C4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27089" y="1498602"/>
              <a:ext cx="4403345" cy="3940174"/>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4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4 w 5260975"/>
                <a:gd name="connsiteY10" fmla="*/ 3775382 h 4707593"/>
                <a:gd name="connsiteX11" fmla="*/ 4897844 w 5260975"/>
                <a:gd name="connsiteY11" fmla="*/ 3792472 h 4707593"/>
                <a:gd name="connsiteX12" fmla="*/ 4870767 w 5260975"/>
                <a:gd name="connsiteY12" fmla="*/ 3811388 h 4707593"/>
                <a:gd name="connsiteX13" fmla="*/ 4847917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50 w 5260975"/>
                <a:gd name="connsiteY22" fmla="*/ 4089832 h 4707593"/>
                <a:gd name="connsiteX23" fmla="*/ 4468944 w 5260975"/>
                <a:gd name="connsiteY23" fmla="*/ 4113356 h 4707593"/>
                <a:gd name="connsiteX24" fmla="*/ 4452623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4"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4" y="3748498"/>
                    <a:pt x="4977440" y="3752627"/>
                  </a:cubicBezTo>
                  <a:cubicBezTo>
                    <a:pt x="4964094" y="3761268"/>
                    <a:pt x="4949500" y="3768277"/>
                    <a:pt x="4935194" y="3775382"/>
                  </a:cubicBezTo>
                  <a:cubicBezTo>
                    <a:pt x="4922903" y="3781431"/>
                    <a:pt x="4909846" y="3785943"/>
                    <a:pt x="4897844" y="3792472"/>
                  </a:cubicBezTo>
                  <a:cubicBezTo>
                    <a:pt x="4888243" y="3797658"/>
                    <a:pt x="4879697" y="3804859"/>
                    <a:pt x="4870767" y="3811388"/>
                  </a:cubicBezTo>
                  <a:cubicBezTo>
                    <a:pt x="4862990" y="3817052"/>
                    <a:pt x="4854445" y="3821949"/>
                    <a:pt x="4847917"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2" y="4077254"/>
                    <a:pt x="4512727" y="4081479"/>
                    <a:pt x="4502550" y="4089832"/>
                  </a:cubicBezTo>
                  <a:cubicBezTo>
                    <a:pt x="4491987" y="4098473"/>
                    <a:pt x="4479986" y="4105290"/>
                    <a:pt x="4468944" y="4113356"/>
                  </a:cubicBezTo>
                  <a:cubicBezTo>
                    <a:pt x="4463087" y="4117676"/>
                    <a:pt x="4458286" y="4123341"/>
                    <a:pt x="4452623"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lt1">
                    <a:alpha val="14000"/>
                  </a:schemeClr>
                </a:solidFill>
              </a:endParaRPr>
            </a:p>
          </p:txBody>
        </p:sp>
      </p:grpSp>
      <p:sp>
        <p:nvSpPr>
          <p:cNvPr id="2" name="Title 1">
            <a:extLst>
              <a:ext uri="{FF2B5EF4-FFF2-40B4-BE49-F238E27FC236}">
                <a16:creationId xmlns:a16="http://schemas.microsoft.com/office/drawing/2014/main" id="{FC9B8560-CA34-4CDD-97E2-6E55F75E340B}"/>
              </a:ext>
            </a:extLst>
          </p:cNvPr>
          <p:cNvSpPr>
            <a:spLocks noGrp="1"/>
          </p:cNvSpPr>
          <p:nvPr>
            <p:ph type="title"/>
          </p:nvPr>
        </p:nvSpPr>
        <p:spPr>
          <a:xfrm>
            <a:off x="1268127" y="2023558"/>
            <a:ext cx="3521265" cy="2491292"/>
          </a:xfrm>
        </p:spPr>
        <p:txBody>
          <a:bodyPr vert="horz" lIns="91440" tIns="45720" rIns="91440" bIns="45720" rtlCol="0" anchor="t">
            <a:normAutofit/>
          </a:bodyPr>
          <a:lstStyle/>
          <a:p>
            <a:r>
              <a:rPr lang="en-US" sz="4000" b="1" kern="1200" dirty="0">
                <a:solidFill>
                  <a:schemeClr val="tx1"/>
                </a:solidFill>
                <a:effectLst/>
                <a:latin typeface="+mj-lt"/>
                <a:ea typeface="+mj-ea"/>
                <a:cs typeface="+mj-cs"/>
              </a:rPr>
              <a:t>CONCLUSIONES</a:t>
            </a:r>
            <a:endParaRPr lang="en-US" sz="4000" kern="1200" dirty="0">
              <a:solidFill>
                <a:schemeClr val="tx1"/>
              </a:solidFill>
              <a:latin typeface="+mj-lt"/>
              <a:ea typeface="+mj-ea"/>
              <a:cs typeface="+mj-cs"/>
            </a:endParaRPr>
          </a:p>
        </p:txBody>
      </p:sp>
      <p:sp>
        <p:nvSpPr>
          <p:cNvPr id="15" name="Freeform: Shape 14">
            <a:extLst>
              <a:ext uri="{FF2B5EF4-FFF2-40B4-BE49-F238E27FC236}">
                <a16:creationId xmlns:a16="http://schemas.microsoft.com/office/drawing/2014/main" id="{30B5ED20-499B-41E7-95BE-8BBD31314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35A51D22-76EA-4C70-B5C9-ED3946924C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7088" y="4258080"/>
            <a:ext cx="4403345" cy="1180695"/>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2">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4BA7F323-360A-401E-8FB8-90B425347568}"/>
              </a:ext>
            </a:extLst>
          </p:cNvPr>
          <p:cNvSpPr txBox="1"/>
          <p:nvPr/>
        </p:nvSpPr>
        <p:spPr>
          <a:xfrm>
            <a:off x="5594688" y="926188"/>
            <a:ext cx="6383253" cy="2194740"/>
          </a:xfrm>
          <a:prstGeom prst="rect">
            <a:avLst/>
          </a:prstGeom>
        </p:spPr>
        <p:txBody>
          <a:bodyPr vert="horz" lIns="91440" tIns="45720" rIns="91440" bIns="45720" rtlCol="0">
            <a:noAutofit/>
          </a:bodyPr>
          <a:lstStyle/>
          <a:p>
            <a:pPr marL="0" marR="0" algn="just" fontAlgn="base">
              <a:lnSpc>
                <a:spcPct val="150000"/>
              </a:lnSpc>
              <a:spcBef>
                <a:spcPts val="0"/>
              </a:spcBef>
              <a:spcAft>
                <a:spcPts val="0"/>
              </a:spcAft>
            </a:pPr>
            <a:r>
              <a:rPr lang="es-HN" sz="1600" dirty="0">
                <a:effectLst/>
                <a:latin typeface="Times New Roman" panose="02020603050405020304" pitchFamily="18" charset="0"/>
                <a:ea typeface="URWPalladioTOT-Reg"/>
              </a:rPr>
              <a:t>La visión de Amazon consistía en conseguir convertirse en la compañía más centrada en el cliente del mundo. No solo logró esta meta, ha llegado a ser una de las empresas más grandes a nivel mundial.</a:t>
            </a:r>
          </a:p>
          <a:p>
            <a:pPr marL="0" marR="0" algn="just" fontAlgn="base">
              <a:lnSpc>
                <a:spcPct val="150000"/>
              </a:lnSpc>
              <a:spcBef>
                <a:spcPts val="0"/>
              </a:spcBef>
              <a:spcAft>
                <a:spcPts val="0"/>
              </a:spcAft>
            </a:pPr>
            <a:endParaRPr lang="es-HN" sz="1600" dirty="0">
              <a:latin typeface="Times New Roman" panose="02020603050405020304" pitchFamily="18" charset="0"/>
              <a:ea typeface="Times New Roman" panose="02020603050405020304" pitchFamily="18" charset="0"/>
            </a:endParaRPr>
          </a:p>
          <a:p>
            <a:pPr marL="0" marR="0" algn="just" fontAlgn="base">
              <a:lnSpc>
                <a:spcPct val="150000"/>
              </a:lnSpc>
              <a:spcBef>
                <a:spcPts val="0"/>
              </a:spcBef>
              <a:spcAft>
                <a:spcPts val="0"/>
              </a:spcAft>
            </a:pPr>
            <a:r>
              <a:rPr lang="es-419" sz="1800" dirty="0">
                <a:effectLst/>
                <a:latin typeface="Times New Roman" panose="02020603050405020304" pitchFamily="18" charset="0"/>
                <a:ea typeface="Calibri" panose="020F0502020204030204" pitchFamily="34" charset="0"/>
              </a:rPr>
              <a:t>La estrategia de la compañía ha sido desde hace mucho tiempo tomar riesgos grandes y expandirse a nuevas áreas, teniendo en sus caminos algunos fracasos, pero también los éxitos que la han catapultado a ser uno de los líderes de industrias como ser los servicios de nube.</a:t>
            </a:r>
            <a:endParaRPr lang="en-US" sz="1600" dirty="0">
              <a:effectLst/>
              <a:latin typeface="Times New Roman" panose="02020603050405020304" pitchFamily="18" charset="0"/>
              <a:ea typeface="Times New Roman" panose="02020603050405020304" pitchFamily="18" charset="0"/>
            </a:endParaRPr>
          </a:p>
          <a:p>
            <a:pPr marL="0" marR="0" algn="just" fontAlgn="base">
              <a:lnSpc>
                <a:spcPct val="150000"/>
              </a:lnSpc>
              <a:spcBef>
                <a:spcPts val="0"/>
              </a:spcBef>
              <a:spcAft>
                <a:spcPts val="0"/>
              </a:spcAft>
            </a:pPr>
            <a:r>
              <a:rPr lang="es-HN" sz="1600" dirty="0">
                <a:effectLst/>
                <a:latin typeface="Times New Roman" panose="02020603050405020304" pitchFamily="18" charset="0"/>
                <a:ea typeface="URWPalladioTOT-Reg"/>
              </a:rPr>
              <a:t> </a:t>
            </a:r>
            <a:endParaRPr lang="en-US" sz="1600" dirty="0">
              <a:effectLst/>
              <a:latin typeface="Times New Roman" panose="02020603050405020304" pitchFamily="18" charset="0"/>
              <a:ea typeface="Times New Roman" panose="02020603050405020304" pitchFamily="18" charset="0"/>
            </a:endParaRPr>
          </a:p>
          <a:p>
            <a:pPr marL="0" marR="0" algn="just" fontAlgn="base">
              <a:lnSpc>
                <a:spcPct val="150000"/>
              </a:lnSpc>
              <a:spcBef>
                <a:spcPts val="0"/>
              </a:spcBef>
              <a:spcAft>
                <a:spcPts val="0"/>
              </a:spcAft>
            </a:pPr>
            <a:r>
              <a:rPr lang="es-HN" sz="1600" dirty="0">
                <a:effectLst/>
                <a:latin typeface="Times New Roman" panose="02020603050405020304" pitchFamily="18" charset="0"/>
                <a:ea typeface="URWPalladioTOT-Reg"/>
              </a:rPr>
              <a:t>Le compra de </a:t>
            </a:r>
            <a:r>
              <a:rPr lang="es-HN" sz="1600" dirty="0" err="1">
                <a:effectLst/>
                <a:latin typeface="Times New Roman" panose="02020603050405020304" pitchFamily="18" charset="0"/>
                <a:ea typeface="URWPalladioTOT-Reg"/>
              </a:rPr>
              <a:t>Whole</a:t>
            </a:r>
            <a:r>
              <a:rPr lang="es-HN" sz="1600" dirty="0">
                <a:effectLst/>
                <a:latin typeface="Times New Roman" panose="02020603050405020304" pitchFamily="18" charset="0"/>
                <a:ea typeface="URWPalladioTOT-Reg"/>
              </a:rPr>
              <a:t> </a:t>
            </a:r>
            <a:r>
              <a:rPr lang="es-HN" sz="1600" dirty="0" err="1">
                <a:effectLst/>
                <a:latin typeface="Times New Roman" panose="02020603050405020304" pitchFamily="18" charset="0"/>
                <a:ea typeface="URWPalladioTOT-Reg"/>
              </a:rPr>
              <a:t>Foods</a:t>
            </a:r>
            <a:r>
              <a:rPr lang="es-HN" sz="1600" dirty="0">
                <a:effectLst/>
                <a:latin typeface="Times New Roman" panose="02020603050405020304" pitchFamily="18" charset="0"/>
                <a:ea typeface="URWPalladioTOT-Reg"/>
              </a:rPr>
              <a:t> le ha dado un gran aporte no solo financiero si no tecnológico ya que Amazon pudo probar nuevas tecnologías de automatización y actualmente vende las bases de datos de comportamiento humano. </a:t>
            </a:r>
            <a:endParaRPr lang="en-US" sz="1600" dirty="0">
              <a:effectLst/>
              <a:latin typeface="Times New Roman" panose="02020603050405020304" pitchFamily="18" charset="0"/>
              <a:ea typeface="Times New Roman" panose="02020603050405020304" pitchFamily="18" charset="0"/>
            </a:endParaRPr>
          </a:p>
        </p:txBody>
      </p:sp>
      <p:sp>
        <p:nvSpPr>
          <p:cNvPr id="10" name="TextBox 9">
            <a:extLst>
              <a:ext uri="{FF2B5EF4-FFF2-40B4-BE49-F238E27FC236}">
                <a16:creationId xmlns:a16="http://schemas.microsoft.com/office/drawing/2014/main" id="{9229466F-5110-0750-94E7-5E849DF2E09F}"/>
              </a:ext>
            </a:extLst>
          </p:cNvPr>
          <p:cNvSpPr txBox="1"/>
          <p:nvPr/>
        </p:nvSpPr>
        <p:spPr>
          <a:xfrm>
            <a:off x="9702461" y="6488668"/>
            <a:ext cx="1751597" cy="369332"/>
          </a:xfrm>
          <a:prstGeom prst="rect">
            <a:avLst/>
          </a:prstGeom>
          <a:noFill/>
        </p:spPr>
        <p:txBody>
          <a:bodyPr wrap="square">
            <a:spAutoFit/>
          </a:bodyPr>
          <a:lstStyle/>
          <a:p>
            <a:r>
              <a:rPr lang="es-ES" sz="1800" b="1" dirty="0">
                <a:latin typeface="Calibri"/>
                <a:cs typeface="Segoe UI"/>
              </a:rPr>
              <a:t>Carlo Menjivar </a:t>
            </a:r>
            <a:endParaRPr lang="en-US" dirty="0"/>
          </a:p>
        </p:txBody>
      </p:sp>
    </p:spTree>
    <p:extLst>
      <p:ext uri="{BB962C8B-B14F-4D97-AF65-F5344CB8AC3E}">
        <p14:creationId xmlns:p14="http://schemas.microsoft.com/office/powerpoint/2010/main" val="37578367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1189</TotalTime>
  <Words>1172</Words>
  <Application>Microsoft Office PowerPoint</Application>
  <PresentationFormat>Widescreen</PresentationFormat>
  <Paragraphs>50</Paragraphs>
  <Slides>10</Slides>
  <Notes>0</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Segoe UI</vt:lpstr>
      <vt:lpstr>Times New Roman</vt:lpstr>
      <vt:lpstr>Office Theme</vt:lpstr>
      <vt:lpstr>ELABORADO POR:     Gloria Alejandra Fuentes 12113022 Jose Alfredo Martinez 11523034 Carlo Menjivar - 21053124   </vt:lpstr>
      <vt:lpstr>Introducción</vt:lpstr>
      <vt:lpstr>AMAZON.COM</vt:lpstr>
      <vt:lpstr>MISION Y VISION</vt:lpstr>
      <vt:lpstr>Estrategia, Exitos y Fracasos</vt:lpstr>
      <vt:lpstr>Principales adquisiciones y fusiones de AMAZON   </vt:lpstr>
      <vt:lpstr>Adquisición –  Whole Foods market  </vt:lpstr>
      <vt:lpstr>Whole Foods</vt:lpstr>
      <vt:lpstr>CONCLUSIONES</vt:lpstr>
      <vt:lpstr>GRACIAS POR SU TIEMPO Y ATENCION!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INSERTE TÍTULO AQUÍ</dc:title>
  <dc:creator>JENNIFER DANIELA AGUILERA CASTILLO</dc:creator>
  <cp:lastModifiedBy>Marcello Montes de Oca</cp:lastModifiedBy>
  <cp:revision>732</cp:revision>
  <dcterms:created xsi:type="dcterms:W3CDTF">2021-01-27T23:19:03Z</dcterms:created>
  <dcterms:modified xsi:type="dcterms:W3CDTF">2022-05-21T10:38:50Z</dcterms:modified>
</cp:coreProperties>
</file>

<file path=docProps/thumbnail.jpeg>
</file>